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4v" ContentType="video/unknown"/>
  <Default Extension="mp4" ContentType="video/unknown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89" r:id="rId3"/>
    <p:sldId id="269" r:id="rId4"/>
    <p:sldId id="288" r:id="rId5"/>
    <p:sldId id="273" r:id="rId6"/>
    <p:sldId id="278" r:id="rId7"/>
    <p:sldId id="276" r:id="rId8"/>
    <p:sldId id="272" r:id="rId9"/>
    <p:sldId id="282" r:id="rId10"/>
    <p:sldId id="283" r:id="rId11"/>
    <p:sldId id="287" r:id="rId12"/>
    <p:sldId id="29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869" autoAdjust="0"/>
  </p:normalViewPr>
  <p:slideViewPr>
    <p:cSldViewPr snapToGrid="0" snapToObjects="1">
      <p:cViewPr>
        <p:scale>
          <a:sx n="150" d="100"/>
          <a:sy n="150" d="100"/>
        </p:scale>
        <p:origin x="-80" y="1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B543E-70F6-1944-B846-6D48EF35947A}" type="datetimeFigureOut">
              <a:rPr lang="en-US" smtClean="0"/>
              <a:t>20/03/16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64A8D-68B8-0948-9D93-3B93440B5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86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Hogeschool</a:t>
            </a:r>
            <a:r>
              <a:rPr lang="en-US" baseline="0" dirty="0" smtClean="0"/>
              <a:t> van Amsterdam</a:t>
            </a:r>
          </a:p>
          <a:p>
            <a:r>
              <a:rPr lang="en-US" baseline="0" dirty="0" smtClean="0"/>
              <a:t>CWI – Software Analysis &amp; Transformation group, Paul is my supervisor.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64A8D-68B8-0948-9D93-3B93440B5A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24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Come see</a:t>
            </a:r>
            <a:r>
              <a:rPr lang="en-US" baseline="0" dirty="0" smtClean="0"/>
              <a:t> me for a live live programming demo.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64A8D-68B8-0948-9D93-3B93440B5A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00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Come see</a:t>
            </a:r>
            <a:r>
              <a:rPr lang="en-US" baseline="0" dirty="0" smtClean="0"/>
              <a:t> me for a live live programming demo.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64A8D-68B8-0948-9D93-3B93440B5A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00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Software Engineering</a:t>
            </a:r>
          </a:p>
          <a:p>
            <a:pPr lvl="1"/>
            <a:r>
              <a:rPr lang="en-US" dirty="0" smtClean="0"/>
              <a:t>Financial products: RISLA,</a:t>
            </a:r>
            <a:r>
              <a:rPr lang="en-US" baseline="0" dirty="0" smtClean="0"/>
              <a:t> </a:t>
            </a:r>
            <a:r>
              <a:rPr lang="en-US" dirty="0" smtClean="0"/>
              <a:t>Behavior control and coordination: Behavior Description Language, </a:t>
            </a:r>
            <a:r>
              <a:rPr lang="en-US" dirty="0" err="1" smtClean="0"/>
              <a:t>ToolBus</a:t>
            </a:r>
            <a:r>
              <a:rPr lang="en-US" baseline="0" dirty="0" smtClean="0"/>
              <a:t>, </a:t>
            </a:r>
            <a:r>
              <a:rPr lang="en-US" dirty="0" smtClean="0"/>
              <a:t>Software architectures,</a:t>
            </a:r>
            <a:r>
              <a:rPr lang="en-US" baseline="0" dirty="0" smtClean="0"/>
              <a:t> </a:t>
            </a:r>
            <a:r>
              <a:rPr lang="en-US" dirty="0" smtClean="0"/>
              <a:t>Databases: </a:t>
            </a:r>
            <a:r>
              <a:rPr lang="en-US" dirty="0" err="1" smtClean="0"/>
              <a:t>AdaRel</a:t>
            </a:r>
            <a:endParaRPr lang="en-US" dirty="0" smtClean="0"/>
          </a:p>
          <a:p>
            <a:r>
              <a:rPr lang="en-US" dirty="0" smtClean="0"/>
              <a:t>Systems Software</a:t>
            </a:r>
          </a:p>
          <a:p>
            <a:pPr lvl="1"/>
            <a:r>
              <a:rPr lang="en-US" dirty="0" smtClean="0"/>
              <a:t>Description and analysis of abstract syntax trees [77, 19, 51]</a:t>
            </a:r>
            <a:r>
              <a:rPr lang="en-US" baseline="0" dirty="0" smtClean="0"/>
              <a:t> </a:t>
            </a:r>
            <a:r>
              <a:rPr lang="en-US" dirty="0" smtClean="0"/>
              <a:t>video device driver specifications [76]</a:t>
            </a:r>
            <a:r>
              <a:rPr lang="en-US" baseline="0" dirty="0" smtClean="0"/>
              <a:t> </a:t>
            </a:r>
            <a:r>
              <a:rPr lang="en-US" dirty="0" smtClean="0"/>
              <a:t>cache coherence protocols [15]</a:t>
            </a:r>
            <a:r>
              <a:rPr lang="en-US" baseline="0" dirty="0" smtClean="0"/>
              <a:t> </a:t>
            </a:r>
            <a:r>
              <a:rPr lang="en-US" dirty="0" smtClean="0"/>
              <a:t>data structures in C [72]</a:t>
            </a:r>
            <a:r>
              <a:rPr lang="en-US" baseline="0" dirty="0" smtClean="0"/>
              <a:t> </a:t>
            </a:r>
            <a:r>
              <a:rPr lang="en-US" dirty="0" smtClean="0"/>
              <a:t>and operating system specialization [63]. </a:t>
            </a:r>
          </a:p>
          <a:p>
            <a:r>
              <a:rPr lang="en-US" dirty="0" smtClean="0"/>
              <a:t>Multi-</a:t>
            </a:r>
            <a:r>
              <a:rPr lang="en-US" dirty="0" err="1" smtClean="0"/>
              <a:t>Medla</a:t>
            </a:r>
            <a:endParaRPr lang="en-US" dirty="0" smtClean="0"/>
          </a:p>
          <a:p>
            <a:pPr lvl="1"/>
            <a:r>
              <a:rPr lang="en-US" dirty="0" smtClean="0"/>
              <a:t>Web computing [14, 35, 4, 33]</a:t>
            </a:r>
            <a:r>
              <a:rPr lang="en-US" baseline="0" dirty="0" smtClean="0"/>
              <a:t> </a:t>
            </a:r>
            <a:r>
              <a:rPr lang="en-US" dirty="0" smtClean="0"/>
              <a:t>image </a:t>
            </a:r>
            <a:r>
              <a:rPr lang="en-US" dirty="0" err="1" smtClean="0"/>
              <a:t>manip</a:t>
            </a:r>
            <a:r>
              <a:rPr lang="en-US" dirty="0" smtClean="0"/>
              <a:t>- </a:t>
            </a:r>
            <a:r>
              <a:rPr lang="en-US" dirty="0" err="1" smtClean="0"/>
              <a:t>ulation</a:t>
            </a:r>
            <a:r>
              <a:rPr lang="en-US" dirty="0" smtClean="0"/>
              <a:t> [73],</a:t>
            </a:r>
            <a:r>
              <a:rPr lang="en-US" baseline="0" dirty="0" smtClean="0"/>
              <a:t> </a:t>
            </a:r>
            <a:r>
              <a:rPr lang="en-US" dirty="0" smtClean="0"/>
              <a:t>3D animation [29],</a:t>
            </a:r>
            <a:r>
              <a:rPr lang="en-US" baseline="0" dirty="0" smtClean="0"/>
              <a:t> </a:t>
            </a:r>
            <a:r>
              <a:rPr lang="en-US" dirty="0" smtClean="0"/>
              <a:t>and drawing [44]. </a:t>
            </a:r>
          </a:p>
          <a:p>
            <a:r>
              <a:rPr lang="en-US" dirty="0" smtClean="0"/>
              <a:t>Telecommunications</a:t>
            </a:r>
          </a:p>
          <a:p>
            <a:pPr lvl="1"/>
            <a:r>
              <a:rPr lang="en-US" dirty="0" smtClean="0"/>
              <a:t>String and tree languages for model checking [48],</a:t>
            </a:r>
            <a:r>
              <a:rPr lang="en-US" baseline="0" dirty="0" smtClean="0"/>
              <a:t> </a:t>
            </a:r>
            <a:r>
              <a:rPr lang="en-US" dirty="0" smtClean="0"/>
              <a:t>communication protocols [6],</a:t>
            </a:r>
            <a:r>
              <a:rPr lang="en-US" baseline="0" dirty="0" smtClean="0"/>
              <a:t> </a:t>
            </a:r>
            <a:r>
              <a:rPr lang="en-US" dirty="0" smtClean="0"/>
              <a:t>telecom- </a:t>
            </a:r>
            <a:r>
              <a:rPr lang="en-US" dirty="0" err="1" smtClean="0"/>
              <a:t>munication</a:t>
            </a:r>
            <a:r>
              <a:rPr lang="en-US" dirty="0" smtClean="0"/>
              <a:t> switches [50],</a:t>
            </a:r>
            <a:r>
              <a:rPr lang="en-US" baseline="0" dirty="0" smtClean="0"/>
              <a:t> </a:t>
            </a:r>
            <a:r>
              <a:rPr lang="en-US" dirty="0" smtClean="0"/>
              <a:t>and signature computing [11]. </a:t>
            </a:r>
          </a:p>
          <a:p>
            <a:r>
              <a:rPr lang="en-US" dirty="0" smtClean="0"/>
              <a:t>Miscellaneous Simulation [2, 13]</a:t>
            </a:r>
          </a:p>
          <a:p>
            <a:pPr lvl="1"/>
            <a:r>
              <a:rPr lang="en-US" dirty="0" smtClean="0"/>
              <a:t>mobile agents [36]</a:t>
            </a:r>
            <a:r>
              <a:rPr lang="en-US" baseline="0" dirty="0" smtClean="0"/>
              <a:t> </a:t>
            </a:r>
            <a:r>
              <a:rPr lang="en-US" dirty="0" smtClean="0"/>
              <a:t>robot control [61]</a:t>
            </a:r>
            <a:r>
              <a:rPr lang="en-US" baseline="0" dirty="0" smtClean="0"/>
              <a:t> </a:t>
            </a:r>
            <a:r>
              <a:rPr lang="en-US" dirty="0" smtClean="0"/>
              <a:t>solving partial differential equations [26],and digital hardware design [41].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64A8D-68B8-0948-9D93-3B93440B5A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67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Explain a simplified iteration, point out the counter-clockwise arrows.</a:t>
            </a:r>
          </a:p>
          <a:p>
            <a:r>
              <a:rPr lang="en-US" b="1"/>
              <a:t>Explain problems in such an iteration.</a:t>
            </a:r>
          </a:p>
          <a:p>
            <a:r>
              <a:rPr lang="en-US" b="1"/>
              <a:t>Problem 1: </a:t>
            </a:r>
            <a:r>
              <a:rPr lang="en-US"/>
              <a:t>a gap between design and software engineering: misunderstood requirements</a:t>
            </a:r>
          </a:p>
          <a:p>
            <a:r>
              <a:rPr lang="en-US" b="1"/>
              <a:t>Problem 2: </a:t>
            </a:r>
            <a:r>
              <a:rPr lang="en-US"/>
              <a:t>missed opportunities for reuse</a:t>
            </a:r>
          </a:p>
          <a:p>
            <a:r>
              <a:rPr lang="en-US" b="1"/>
              <a:t>Problem 3: </a:t>
            </a:r>
            <a:r>
              <a:rPr lang="en-US"/>
              <a:t>waiting for software, play testing stalls</a:t>
            </a:r>
          </a:p>
          <a:p>
            <a:r>
              <a:rPr lang="en-US" b="1"/>
              <a:t>Main problem: </a:t>
            </a:r>
            <a:r>
              <a:rPr lang="en-US"/>
              <a:t>adjusting games is hard because game designers lack a means for efficiently defining, fine-tuning and balancing game mechanics.</a:t>
            </a:r>
            <a:endParaRPr lang="en-US" sz="1700"/>
          </a:p>
          <a:p>
            <a:r>
              <a:rPr lang="en-US" sz="1700" b="1"/>
              <a:t>Goals:</a:t>
            </a:r>
            <a:r>
              <a:rPr lang="en-US" sz="1700"/>
              <a:t> We aim to speed up the game development process by reducing game design iteration times.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What if we dropped a</a:t>
            </a:r>
            <a:r>
              <a:rPr lang="en-US" sz="1600" baseline="0" dirty="0" smtClean="0"/>
              <a:t> marble </a:t>
            </a:r>
            <a:r>
              <a:rPr lang="en-US" sz="1600" dirty="0" smtClean="0"/>
              <a:t>at the top of the twisted staircase?</a:t>
            </a:r>
            <a:endParaRPr lang="en-US" sz="15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64A8D-68B8-0948-9D93-3B93440B5A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1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64A8D-68B8-0948-9D93-3B93440B5A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32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Brief</a:t>
            </a:r>
            <a:r>
              <a:rPr lang="en-US" baseline="0" dirty="0" smtClean="0"/>
              <a:t> explanation of what went before.</a:t>
            </a:r>
          </a:p>
          <a:p>
            <a:endParaRPr lang="en-US" baseline="0" dirty="0" smtClean="0"/>
          </a:p>
          <a:p>
            <a:r>
              <a:rPr lang="en-US" dirty="0" err="1" smtClean="0"/>
              <a:t>Eerst</a:t>
            </a:r>
            <a:r>
              <a:rPr lang="en-US" dirty="0" smtClean="0"/>
              <a:t> in </a:t>
            </a:r>
            <a:r>
              <a:rPr lang="en-US" dirty="0" err="1" smtClean="0"/>
              <a:t>hoofdlijn</a:t>
            </a:r>
            <a:r>
              <a:rPr lang="en-US" dirty="0" smtClean="0"/>
              <a:t> de </a:t>
            </a:r>
            <a:r>
              <a:rPr lang="en-US" dirty="0" err="1" smtClean="0"/>
              <a:t>evolutie</a:t>
            </a:r>
            <a:endParaRPr lang="en-US" dirty="0" smtClean="0"/>
          </a:p>
          <a:p>
            <a:r>
              <a:rPr lang="en-US" dirty="0" err="1" smtClean="0"/>
              <a:t>Daarna</a:t>
            </a:r>
            <a:r>
              <a:rPr lang="en-US" dirty="0" smtClean="0"/>
              <a:t> de details (+</a:t>
            </a:r>
            <a:r>
              <a:rPr lang="en-US" dirty="0" err="1" smtClean="0"/>
              <a:t>plaatjes</a:t>
            </a:r>
            <a:r>
              <a:rPr lang="en-US" dirty="0" smtClean="0"/>
              <a:t>) en </a:t>
            </a:r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nu </a:t>
            </a:r>
            <a:r>
              <a:rPr lang="en-US" dirty="0" err="1" smtClean="0"/>
              <a:t>anders</a:t>
            </a:r>
            <a:r>
              <a:rPr lang="en-US" dirty="0" smtClean="0"/>
              <a:t> is / </a:t>
            </a:r>
            <a:r>
              <a:rPr lang="en-US" dirty="0" err="1" smtClean="0"/>
              <a:t>toevoegd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1. Intended for game designers for creating, documenting, simulating and testing the effect of game rules</a:t>
            </a:r>
          </a:p>
          <a:p>
            <a:r>
              <a:rPr lang="en-US" dirty="0" smtClean="0"/>
              <a:t>Results from an extensive analysis of games</a:t>
            </a:r>
          </a:p>
          <a:p>
            <a:r>
              <a:rPr lang="en-US" dirty="0" smtClean="0"/>
              <a:t>3. Current work! </a:t>
            </a:r>
          </a:p>
          <a:p>
            <a:r>
              <a:rPr lang="en-US" dirty="0" smtClean="0"/>
              <a:t>An approach for adapting game mechanics with Micro-Machinations</a:t>
            </a:r>
          </a:p>
          <a:p>
            <a:pPr lvl="1"/>
            <a:r>
              <a:rPr lang="en-US" dirty="0" smtClean="0"/>
              <a:t>Speed-up process with live mechanics adaptations</a:t>
            </a:r>
          </a:p>
          <a:p>
            <a:pPr lvl="1"/>
            <a:r>
              <a:rPr lang="en-US" dirty="0" smtClean="0"/>
              <a:t>Boost designer productivity</a:t>
            </a:r>
          </a:p>
          <a:p>
            <a:pPr lvl="1"/>
            <a:r>
              <a:rPr lang="en-US" dirty="0" smtClean="0"/>
              <a:t>Improve game quality</a:t>
            </a:r>
            <a:endParaRPr lang="en-US" sz="130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E9D2CD-D99C-F248-B874-8B45247A8E0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63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Embedding the MM Lib.</a:t>
            </a:r>
          </a:p>
          <a:p>
            <a:r>
              <a:rPr lang="en-US" baseline="0" dirty="0" smtClean="0"/>
              <a:t>Sandbox: agreements on affected game objects.</a:t>
            </a:r>
          </a:p>
          <a:p>
            <a:r>
              <a:rPr lang="en-US" baseline="0" dirty="0" smtClean="0"/>
              <a:t>Modeling new rules modifies the game.</a:t>
            </a:r>
          </a:p>
          <a:p>
            <a:r>
              <a:rPr lang="en-US" baseline="0" dirty="0" smtClean="0"/>
              <a:t>Alternative 1: canvas, paint &amp; brush</a:t>
            </a:r>
          </a:p>
          <a:p>
            <a:r>
              <a:rPr lang="en-US" baseline="0" dirty="0" smtClean="0"/>
              <a:t>Alternative 2: </a:t>
            </a:r>
            <a:r>
              <a:rPr lang="en-US" baseline="0" dirty="0" err="1" smtClean="0"/>
              <a:t>shakespeare</a:t>
            </a:r>
            <a:r>
              <a:rPr lang="en-US" baseline="0" dirty="0" smtClean="0"/>
              <a:t>, language, plays and books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64A8D-68B8-0948-9D93-3B93440B5A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14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900" b="1"/>
              <a:t>Mechanics modeling is a game design discipline.</a:t>
            </a:r>
          </a:p>
          <a:p>
            <a:pPr>
              <a:buFont typeface="Wingdings" charset="0"/>
              <a:buNone/>
            </a:pPr>
            <a:r>
              <a:rPr lang="en-US" sz="1300"/>
              <a:t>easier to adapt </a:t>
            </a:r>
            <a:r>
              <a:rPr lang="en-US" sz="1300">
                <a:sym typeface="Wingdings" charset="0"/>
              </a:rPr>
              <a:t> </a:t>
            </a:r>
            <a:r>
              <a:rPr lang="en-US" sz="1300"/>
              <a:t>reducing design iteration times</a:t>
            </a:r>
          </a:p>
          <a:p>
            <a:pPr>
              <a:buFont typeface="Wingdings" charset="0"/>
              <a:buNone/>
            </a:pPr>
            <a:r>
              <a:rPr lang="en-US" sz="1300"/>
              <a:t>Stap requirements overgeslagen.</a:t>
            </a:r>
            <a:endParaRPr lang="en-US">
              <a:sym typeface="Wingding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</a:t>
            </a:r>
            <a:r>
              <a:rPr lang="en-US" dirty="0" err="1" smtClean="0"/>
              <a:t>Jeroen</a:t>
            </a:r>
            <a:r>
              <a:rPr lang="en-US" dirty="0" smtClean="0"/>
              <a:t> van </a:t>
            </a:r>
            <a:r>
              <a:rPr lang="en-US" dirty="0" err="1" smtClean="0"/>
              <a:t>Pienbroek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64A8D-68B8-0948-9D93-3B93440B5A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31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E42D-CF81-C246-BA51-A94C9B5E2DB6}" type="datetimeFigureOut">
              <a:rPr lang="en-US" smtClean="0"/>
              <a:t>20/03/16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D3CF-852D-DD43-BF0E-1A8461EFD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0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E42D-CF81-C246-BA51-A94C9B5E2DB6}" type="datetimeFigureOut">
              <a:rPr lang="en-US" smtClean="0"/>
              <a:t>20/03/16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D3CF-852D-DD43-BF0E-1A8461EFD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11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E42D-CF81-C246-BA51-A94C9B5E2DB6}" type="datetimeFigureOut">
              <a:rPr lang="en-US" smtClean="0"/>
              <a:t>20/03/16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D3CF-852D-DD43-BF0E-1A8461EFD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4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E42D-CF81-C246-BA51-A94C9B5E2DB6}" type="datetimeFigureOut">
              <a:rPr lang="en-US" smtClean="0"/>
              <a:t>20/03/16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D3CF-852D-DD43-BF0E-1A8461EFD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18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E42D-CF81-C246-BA51-A94C9B5E2DB6}" type="datetimeFigureOut">
              <a:rPr lang="en-US" smtClean="0"/>
              <a:t>20/03/16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D3CF-852D-DD43-BF0E-1A8461EFD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51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E42D-CF81-C246-BA51-A94C9B5E2DB6}" type="datetimeFigureOut">
              <a:rPr lang="en-US" smtClean="0"/>
              <a:t>20/03/16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D3CF-852D-DD43-BF0E-1A8461EFD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6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E42D-CF81-C246-BA51-A94C9B5E2DB6}" type="datetimeFigureOut">
              <a:rPr lang="en-US" smtClean="0"/>
              <a:t>20/03/16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D3CF-852D-DD43-BF0E-1A8461EFD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36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E42D-CF81-C246-BA51-A94C9B5E2DB6}" type="datetimeFigureOut">
              <a:rPr lang="en-US" smtClean="0"/>
              <a:t>20/03/16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D3CF-852D-DD43-BF0E-1A8461EFD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93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E42D-CF81-C246-BA51-A94C9B5E2DB6}" type="datetimeFigureOut">
              <a:rPr lang="en-US" smtClean="0"/>
              <a:t>20/03/16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D3CF-852D-DD43-BF0E-1A8461EFD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56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E42D-CF81-C246-BA51-A94C9B5E2DB6}" type="datetimeFigureOut">
              <a:rPr lang="en-US" smtClean="0"/>
              <a:t>20/03/16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D3CF-852D-DD43-BF0E-1A8461EFD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3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E42D-CF81-C246-BA51-A94C9B5E2DB6}" type="datetimeFigureOut">
              <a:rPr lang="en-US" smtClean="0"/>
              <a:t>20/03/16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D3CF-852D-DD43-BF0E-1A8461EFD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0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AE42D-CF81-C246-BA51-A94C9B5E2DB6}" type="datetimeFigureOut">
              <a:rPr lang="en-US" smtClean="0"/>
              <a:t>20/03/16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9D3CF-852D-DD43-BF0E-1A8461EFD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2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hyperlink" Target="https://github.com/vrozen/MM-Lib" TargetMode="External"/><Relationship Id="rId5" Type="http://schemas.openxmlformats.org/officeDocument/2006/relationships/image" Target="../media/image14.png"/><Relationship Id="rId6" Type="http://schemas.openxmlformats.org/officeDocument/2006/relationships/image" Target="../media/image10.png"/><Relationship Id="rId7" Type="http://schemas.openxmlformats.org/officeDocument/2006/relationships/hyperlink" Target="http://193.23.143.188/~equaprojec/media/Uploaded_documents/SLE_2013_paper.pdf" TargetMode="External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hyperlink" Target="https://github.com/vrozen/MM-Lib" TargetMode="External"/><Relationship Id="rId5" Type="http://schemas.openxmlformats.org/officeDocument/2006/relationships/image" Target="../media/image14.png"/><Relationship Id="rId6" Type="http://schemas.openxmlformats.org/officeDocument/2006/relationships/image" Target="../media/image10.png"/><Relationship Id="rId7" Type="http://schemas.openxmlformats.org/officeDocument/2006/relationships/hyperlink" Target="http://193.23.143.188/~equaprojec/media/Uploaded_documents/SLE_2013_paper.pdf" TargetMode="External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.xml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4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4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</a:t>
            </a:r>
            <a:r>
              <a:rPr lang="en-US" dirty="0" smtClean="0"/>
              <a:t>ive Game Software </a:t>
            </a:r>
            <a:r>
              <a:rPr lang="en-US" dirty="0"/>
              <a:t>V</a:t>
            </a:r>
            <a:r>
              <a:rPr lang="en-US" dirty="0" smtClean="0"/>
              <a:t>erbeteren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Loren Roosendaal, CEO IC3D Media</a:t>
            </a:r>
          </a:p>
          <a:p>
            <a:endParaRPr lang="en-US" sz="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Riemer van Rozen,</a:t>
            </a:r>
          </a:p>
          <a:p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Hogeschool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van Amsterdam (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HvA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Centrum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Wiskunde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&amp;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Informatica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(CWI)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Software Analysis &amp; Transformation (SWAT) group</a:t>
            </a:r>
          </a:p>
        </p:txBody>
      </p:sp>
      <p:pic>
        <p:nvPicPr>
          <p:cNvPr id="4" name="Picture 17" descr="HvA_logo_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219" y="192275"/>
            <a:ext cx="3211738" cy="51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121" y="219450"/>
            <a:ext cx="1398346" cy="52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28" descr="cwi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41" y="192275"/>
            <a:ext cx="4040736" cy="74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165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Johnny Jetstream: Lessons Learnt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Applying Micro-Machinations (MM)</a:t>
            </a:r>
            <a:br>
              <a:rPr lang="en-US" sz="1800" dirty="0" smtClean="0"/>
            </a:br>
            <a:r>
              <a:rPr lang="en-US" sz="1800" dirty="0" smtClean="0"/>
              <a:t>is feasible</a:t>
            </a:r>
          </a:p>
          <a:p>
            <a:pPr lvl="1"/>
            <a:r>
              <a:rPr lang="en-US" sz="1600" dirty="0" smtClean="0"/>
              <a:t>MM library</a:t>
            </a:r>
            <a:r>
              <a:rPr lang="en-US" sz="1600" dirty="0"/>
              <a:t> </a:t>
            </a:r>
            <a:r>
              <a:rPr lang="en-US" sz="1600" dirty="0" smtClean="0"/>
              <a:t>is </a:t>
            </a:r>
            <a:r>
              <a:rPr lang="en-US" sz="1600" dirty="0" smtClean="0"/>
              <a:t>embeddable</a:t>
            </a:r>
          </a:p>
          <a:p>
            <a:pPr lvl="1"/>
            <a:endParaRPr lang="en-US" sz="1600" dirty="0"/>
          </a:p>
          <a:p>
            <a:r>
              <a:rPr lang="en-US" sz="1800" dirty="0" smtClean="0"/>
              <a:t>Separation </a:t>
            </a:r>
            <a:r>
              <a:rPr lang="en-US" sz="1800" dirty="0" smtClean="0"/>
              <a:t>of Concerns</a:t>
            </a:r>
          </a:p>
          <a:p>
            <a:pPr lvl="1"/>
            <a:r>
              <a:rPr lang="en-US" sz="1400" dirty="0" smtClean="0"/>
              <a:t>We expected simultaneous design and engineering, but engineering came first</a:t>
            </a:r>
            <a:br>
              <a:rPr lang="en-US" sz="1400" dirty="0" smtClean="0"/>
            </a:br>
            <a:endParaRPr lang="en-US" sz="800" dirty="0" smtClean="0"/>
          </a:p>
          <a:p>
            <a:r>
              <a:rPr lang="en-US" sz="1800" dirty="0" smtClean="0"/>
              <a:t>Increased Productivity</a:t>
            </a:r>
          </a:p>
          <a:p>
            <a:pPr lvl="1"/>
            <a:r>
              <a:rPr lang="en-US" sz="1600" dirty="0" smtClean="0"/>
              <a:t>Lack of a visual editor for designers</a:t>
            </a:r>
            <a:br>
              <a:rPr lang="en-US" sz="1600" dirty="0" smtClean="0"/>
            </a:br>
            <a:endParaRPr lang="en-US" sz="800" dirty="0" smtClean="0"/>
          </a:p>
          <a:p>
            <a:r>
              <a:rPr lang="en-US" sz="1800" dirty="0" smtClean="0"/>
              <a:t>Increased Quality</a:t>
            </a:r>
          </a:p>
          <a:p>
            <a:pPr lvl="1"/>
            <a:r>
              <a:rPr lang="en-US" sz="1600" dirty="0" smtClean="0"/>
              <a:t>Short iterations </a:t>
            </a:r>
            <a:r>
              <a:rPr lang="en-US" sz="1600" dirty="0" smtClean="0">
                <a:sym typeface="Wingdings"/>
              </a:rPr>
              <a:t></a:t>
            </a:r>
            <a:r>
              <a:rPr lang="en-US" sz="1600" dirty="0">
                <a:sym typeface="Wingdings"/>
              </a:rPr>
              <a:t/>
            </a:r>
            <a:br>
              <a:rPr lang="en-US" sz="1600" dirty="0">
                <a:sym typeface="Wingdings"/>
              </a:rPr>
            </a:br>
            <a:r>
              <a:rPr lang="en-US" sz="1600" dirty="0" smtClean="0">
                <a:sym typeface="Wingdings"/>
              </a:rPr>
              <a:t>enables </a:t>
            </a:r>
            <a:r>
              <a:rPr lang="en-US" sz="1600" dirty="0" smtClean="0"/>
              <a:t>more experiments</a:t>
            </a:r>
          </a:p>
          <a:p>
            <a:pPr lvl="1"/>
            <a:r>
              <a:rPr lang="en-US" sz="1600" dirty="0" smtClean="0"/>
              <a:t>MM is not yet mature enough for production</a:t>
            </a:r>
            <a:r>
              <a:rPr lang="en-US" sz="1600" dirty="0"/>
              <a:t> </a:t>
            </a:r>
            <a:r>
              <a:rPr lang="en-US" sz="1600" dirty="0" smtClean="0"/>
              <a:t>but suitable for prototyping</a:t>
            </a:r>
          </a:p>
        </p:txBody>
      </p:sp>
      <p:sp>
        <p:nvSpPr>
          <p:cNvPr id="24" name="AutoShape 7"/>
          <p:cNvSpPr>
            <a:spLocks noChangeArrowheads="1"/>
          </p:cNvSpPr>
          <p:nvPr/>
        </p:nvSpPr>
        <p:spPr bwMode="auto">
          <a:xfrm>
            <a:off x="5032375" y="1624013"/>
            <a:ext cx="1460500" cy="614362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Game</a:t>
            </a:r>
          </a:p>
          <a:p>
            <a:pPr algn="ctr"/>
            <a:r>
              <a:rPr lang="en-US" sz="1600"/>
              <a:t>Design</a:t>
            </a:r>
          </a:p>
        </p:txBody>
      </p:sp>
      <p:sp>
        <p:nvSpPr>
          <p:cNvPr id="25" name="AutoShape 8"/>
          <p:cNvSpPr>
            <a:spLocks noChangeArrowheads="1"/>
          </p:cNvSpPr>
          <p:nvPr/>
        </p:nvSpPr>
        <p:spPr bwMode="auto">
          <a:xfrm>
            <a:off x="5070475" y="4105275"/>
            <a:ext cx="1382713" cy="538163"/>
          </a:xfrm>
          <a:prstGeom prst="roundRect">
            <a:avLst>
              <a:gd name="adj" fmla="val 50000"/>
            </a:avLst>
          </a:prstGeom>
          <a:solidFill>
            <a:srgbClr val="99CCFF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Software</a:t>
            </a:r>
          </a:p>
          <a:p>
            <a:pPr algn="ctr"/>
            <a:r>
              <a:rPr lang="en-US" sz="1600"/>
              <a:t>Engineering</a:t>
            </a:r>
          </a:p>
        </p:txBody>
      </p:sp>
      <p:sp>
        <p:nvSpPr>
          <p:cNvPr id="26" name="AutoShape 9"/>
          <p:cNvSpPr>
            <a:spLocks noChangeArrowheads="1"/>
          </p:cNvSpPr>
          <p:nvPr/>
        </p:nvSpPr>
        <p:spPr bwMode="auto">
          <a:xfrm>
            <a:off x="7219950" y="2506663"/>
            <a:ext cx="1460500" cy="538162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Play Test</a:t>
            </a: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7258050" y="4105275"/>
            <a:ext cx="1381125" cy="538163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Game</a:t>
            </a:r>
          </a:p>
          <a:p>
            <a:pPr algn="ctr"/>
            <a:r>
              <a:rPr lang="en-US" sz="1600"/>
              <a:t>Software</a:t>
            </a:r>
          </a:p>
        </p:txBody>
      </p:sp>
      <p:cxnSp>
        <p:nvCxnSpPr>
          <p:cNvPr id="28" name="AutoShape 11"/>
          <p:cNvCxnSpPr>
            <a:cxnSpLocks noChangeShapeType="1"/>
            <a:stCxn id="35" idx="1"/>
            <a:endCxn id="24" idx="3"/>
          </p:cNvCxnSpPr>
          <p:nvPr/>
        </p:nvCxnSpPr>
        <p:spPr bwMode="auto">
          <a:xfrm rot="10800000" flipV="1">
            <a:off x="6505575" y="1930400"/>
            <a:ext cx="735013" cy="1588"/>
          </a:xfrm>
          <a:prstGeom prst="bentConnector3">
            <a:avLst>
              <a:gd name="adj1" fmla="val 49894"/>
            </a:avLst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AutoShape 12"/>
          <p:cNvCxnSpPr>
            <a:cxnSpLocks noChangeShapeType="1"/>
            <a:stCxn id="26" idx="0"/>
            <a:endCxn id="35" idx="2"/>
          </p:cNvCxnSpPr>
          <p:nvPr/>
        </p:nvCxnSpPr>
        <p:spPr bwMode="auto">
          <a:xfrm rot="5400000" flipH="1">
            <a:off x="7808119" y="2351882"/>
            <a:ext cx="282575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AutoShape 13"/>
          <p:cNvCxnSpPr>
            <a:cxnSpLocks noChangeShapeType="1"/>
            <a:stCxn id="27" idx="0"/>
            <a:endCxn id="26" idx="2"/>
          </p:cNvCxnSpPr>
          <p:nvPr/>
        </p:nvCxnSpPr>
        <p:spPr bwMode="auto">
          <a:xfrm rot="16200000">
            <a:off x="7431882" y="3574256"/>
            <a:ext cx="103505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AutoShape 14"/>
          <p:cNvCxnSpPr>
            <a:cxnSpLocks noChangeShapeType="1"/>
          </p:cNvCxnSpPr>
          <p:nvPr/>
        </p:nvCxnSpPr>
        <p:spPr bwMode="auto">
          <a:xfrm>
            <a:off x="6465888" y="4387850"/>
            <a:ext cx="77946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AutoShape 16"/>
          <p:cNvCxnSpPr>
            <a:cxnSpLocks noChangeShapeType="1"/>
            <a:stCxn id="27" idx="2"/>
            <a:endCxn id="25" idx="2"/>
          </p:cNvCxnSpPr>
          <p:nvPr/>
        </p:nvCxnSpPr>
        <p:spPr bwMode="auto">
          <a:xfrm rot="5400000">
            <a:off x="6854825" y="3563938"/>
            <a:ext cx="1587" cy="2185988"/>
          </a:xfrm>
          <a:prstGeom prst="bentConnector3">
            <a:avLst>
              <a:gd name="adj1" fmla="val 1280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AutoShape 17"/>
          <p:cNvCxnSpPr>
            <a:cxnSpLocks noChangeShapeType="1"/>
            <a:stCxn id="36" idx="3"/>
            <a:endCxn id="26" idx="1"/>
          </p:cNvCxnSpPr>
          <p:nvPr/>
        </p:nvCxnSpPr>
        <p:spPr bwMode="auto">
          <a:xfrm>
            <a:off x="6503988" y="2776538"/>
            <a:ext cx="70326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AutoShape 20"/>
          <p:cNvCxnSpPr>
            <a:cxnSpLocks noChangeShapeType="1"/>
            <a:stCxn id="24" idx="2"/>
            <a:endCxn id="36" idx="0"/>
          </p:cNvCxnSpPr>
          <p:nvPr/>
        </p:nvCxnSpPr>
        <p:spPr bwMode="auto">
          <a:xfrm>
            <a:off x="5762625" y="2251075"/>
            <a:ext cx="0" cy="242888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35" name="Rectangle 21"/>
          <p:cNvSpPr>
            <a:spLocks noChangeArrowheads="1"/>
          </p:cNvSpPr>
          <p:nvPr/>
        </p:nvSpPr>
        <p:spPr bwMode="auto">
          <a:xfrm>
            <a:off x="7253288" y="1660525"/>
            <a:ext cx="1389062" cy="538163"/>
          </a:xfrm>
          <a:prstGeom prst="rect">
            <a:avLst/>
          </a:prstGeom>
          <a:solidFill>
            <a:srgbClr val="FF99CC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Gameplay</a:t>
            </a:r>
          </a:p>
          <a:p>
            <a:pPr algn="ctr"/>
            <a:r>
              <a:rPr lang="en-US" sz="1600"/>
              <a:t>Feedback</a:t>
            </a:r>
          </a:p>
        </p:txBody>
      </p:sp>
      <p:sp>
        <p:nvSpPr>
          <p:cNvPr id="36" name="Rectangle 22"/>
          <p:cNvSpPr>
            <a:spLocks noChangeArrowheads="1"/>
          </p:cNvSpPr>
          <p:nvPr/>
        </p:nvSpPr>
        <p:spPr bwMode="auto">
          <a:xfrm>
            <a:off x="5032375" y="2506663"/>
            <a:ext cx="1458913" cy="538162"/>
          </a:xfrm>
          <a:prstGeom prst="rect">
            <a:avLst/>
          </a:prstGeom>
          <a:solidFill>
            <a:srgbClr val="FF99CC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Mechanics</a:t>
            </a:r>
          </a:p>
          <a:p>
            <a:pPr algn="ctr"/>
            <a:r>
              <a:rPr lang="en-US" sz="1600"/>
              <a:t>Model</a:t>
            </a:r>
          </a:p>
        </p:txBody>
      </p:sp>
      <p:cxnSp>
        <p:nvCxnSpPr>
          <p:cNvPr id="37" name="AutoShape 32"/>
          <p:cNvCxnSpPr>
            <a:cxnSpLocks noChangeShapeType="1"/>
          </p:cNvCxnSpPr>
          <p:nvPr/>
        </p:nvCxnSpPr>
        <p:spPr bwMode="auto">
          <a:xfrm>
            <a:off x="6492875" y="3043238"/>
            <a:ext cx="844550" cy="998537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10348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855" y="2262943"/>
            <a:ext cx="1096442" cy="8212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Micro-Machinations is a language and library that enables game designers to modify a game’s rules at run-time</a:t>
            </a:r>
            <a:r>
              <a:rPr lang="en-US" sz="1800" dirty="0" smtClean="0"/>
              <a:t>.</a:t>
            </a:r>
          </a:p>
          <a:p>
            <a:pPr lvl="1"/>
            <a:endParaRPr lang="en-US" sz="800" dirty="0" smtClean="0"/>
          </a:p>
          <a:p>
            <a:pPr lvl="1"/>
            <a:r>
              <a:rPr lang="en-US" sz="1600" dirty="0" smtClean="0">
                <a:hlinkClick r:id="rId4"/>
              </a:rPr>
              <a:t>https://github.com/vrozen/MM-Lib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r>
              <a:rPr lang="en-US" sz="1800" dirty="0" smtClean="0"/>
              <a:t>Current and Future Work</a:t>
            </a:r>
            <a:endParaRPr lang="en-US" sz="1800" dirty="0"/>
          </a:p>
          <a:p>
            <a:pPr lvl="1"/>
            <a:r>
              <a:rPr lang="en-US" sz="1600" dirty="0" smtClean="0"/>
              <a:t>Project Automated </a:t>
            </a:r>
            <a:r>
              <a:rPr lang="en-US" sz="1600" dirty="0"/>
              <a:t>Game </a:t>
            </a:r>
            <a:r>
              <a:rPr lang="en-US" sz="1600" dirty="0" smtClean="0"/>
              <a:t>Design</a:t>
            </a:r>
            <a:endParaRPr lang="en-US" sz="1600" dirty="0"/>
          </a:p>
          <a:p>
            <a:pPr lvl="1"/>
            <a:r>
              <a:rPr lang="en-US" sz="1600" dirty="0"/>
              <a:t>Live Domain-Specific Languages</a:t>
            </a:r>
          </a:p>
          <a:p>
            <a:pPr lvl="1"/>
            <a:r>
              <a:rPr lang="en-US" sz="1600" dirty="0"/>
              <a:t>Procedural Content Generation of Game </a:t>
            </a:r>
            <a:r>
              <a:rPr lang="en-US" sz="1600" dirty="0" smtClean="0"/>
              <a:t>Rules</a:t>
            </a:r>
          </a:p>
          <a:p>
            <a:pPr lvl="1"/>
            <a:r>
              <a:rPr lang="en-US" sz="1600" dirty="0" smtClean="0"/>
              <a:t>More DSLs for Game Development</a:t>
            </a:r>
          </a:p>
          <a:p>
            <a:pPr lvl="1"/>
            <a:r>
              <a:rPr lang="en-US" sz="1600" dirty="0" smtClean="0"/>
              <a:t>More Applied Research Projects</a:t>
            </a:r>
            <a:endParaRPr lang="en-US" sz="1600" dirty="0"/>
          </a:p>
          <a:p>
            <a:pPr lvl="1"/>
            <a:endParaRPr lang="en-US" sz="1600" dirty="0" smtClean="0"/>
          </a:p>
          <a:p>
            <a:r>
              <a:rPr lang="en-US" sz="1800" dirty="0" smtClean="0"/>
              <a:t>Liked the live programming demo?</a:t>
            </a:r>
          </a:p>
          <a:p>
            <a:pPr lvl="1"/>
            <a:r>
              <a:rPr lang="en-US" sz="1600" dirty="0" smtClean="0"/>
              <a:t>Twitter</a:t>
            </a:r>
            <a:br>
              <a:rPr lang="en-US" sz="1600" dirty="0" smtClean="0"/>
            </a:br>
            <a:r>
              <a:rPr lang="en-US" sz="1600" dirty="0" smtClean="0"/>
              <a:t>@</a:t>
            </a:r>
            <a:r>
              <a:rPr lang="en-US" sz="1600" dirty="0" err="1" smtClean="0"/>
              <a:t>rvrozen</a:t>
            </a:r>
            <a:endParaRPr lang="en-US" sz="1600" dirty="0"/>
          </a:p>
        </p:txBody>
      </p:sp>
      <p:pic>
        <p:nvPicPr>
          <p:cNvPr id="7" name="Picture 6" descr="jj_screensh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76" y="1710271"/>
            <a:ext cx="2093558" cy="1456262"/>
          </a:xfrm>
          <a:prstGeom prst="rect">
            <a:avLst/>
          </a:prstGeom>
        </p:spPr>
      </p:pic>
      <p:pic>
        <p:nvPicPr>
          <p:cNvPr id="8" name="Picture 7" descr="screen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929" y="1710271"/>
            <a:ext cx="1866376" cy="144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572000" y="3462239"/>
            <a:ext cx="411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References</a:t>
            </a:r>
            <a:endParaRPr lang="en-US" sz="1600" b="1" dirty="0"/>
          </a:p>
          <a:p>
            <a:endParaRPr lang="en-US" sz="1600" b="1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P</a:t>
            </a:r>
            <a:r>
              <a:rPr lang="en-US" sz="1600" dirty="0"/>
              <a:t>. Klint and R. van Rozen. Micro-Machinations -A DSL for Game Economies. In </a:t>
            </a:r>
            <a:r>
              <a:rPr lang="en-US" sz="1600" dirty="0" smtClean="0"/>
              <a:t>Software </a:t>
            </a:r>
            <a:r>
              <a:rPr lang="en-US" sz="1600" dirty="0"/>
              <a:t>Language </a:t>
            </a:r>
            <a:r>
              <a:rPr lang="en-US" sz="1600" dirty="0" smtClean="0"/>
              <a:t>Engineering, </a:t>
            </a:r>
            <a:r>
              <a:rPr lang="en-US" sz="1600" dirty="0"/>
              <a:t>2013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hlinkClick r:id="rId7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R</a:t>
            </a:r>
            <a:r>
              <a:rPr lang="en-US" sz="1600" dirty="0"/>
              <a:t>. van Rozen and J. Dormans. Adapting Game Mechanics with Micro-Machinations. In Foundations of Digital Games, 2014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3467" y="6147873"/>
            <a:ext cx="477837" cy="4778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2165" y="2488512"/>
            <a:ext cx="860848" cy="33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0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855" y="2262943"/>
            <a:ext cx="1096442" cy="8212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RAAK-MKB: Live </a:t>
            </a:r>
            <a:r>
              <a:rPr lang="en-US" smtClean="0"/>
              <a:t>Game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Micro-Machinations is a language and library that enables game designers to modify a game’s rules at run-time</a:t>
            </a:r>
            <a:r>
              <a:rPr lang="en-US" sz="1800" dirty="0" smtClean="0"/>
              <a:t>.</a:t>
            </a:r>
          </a:p>
          <a:p>
            <a:pPr lvl="1"/>
            <a:endParaRPr lang="en-US" sz="800" dirty="0" smtClean="0"/>
          </a:p>
          <a:p>
            <a:pPr lvl="1"/>
            <a:r>
              <a:rPr lang="en-US" sz="1600" dirty="0" smtClean="0">
                <a:hlinkClick r:id="rId4"/>
              </a:rPr>
              <a:t>https://github.com/vrozen/MM-Lib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r>
              <a:rPr lang="en-US" sz="1800" dirty="0" smtClean="0"/>
              <a:t>Current and Future Work</a:t>
            </a:r>
            <a:endParaRPr lang="en-US" sz="1800" dirty="0"/>
          </a:p>
          <a:p>
            <a:pPr lvl="1"/>
            <a:r>
              <a:rPr lang="en-US" sz="1600" dirty="0" smtClean="0"/>
              <a:t>Project Automated </a:t>
            </a:r>
            <a:r>
              <a:rPr lang="en-US" sz="1600" dirty="0"/>
              <a:t>Game </a:t>
            </a:r>
            <a:r>
              <a:rPr lang="en-US" sz="1600" dirty="0" smtClean="0"/>
              <a:t>Design</a:t>
            </a:r>
            <a:endParaRPr lang="en-US" sz="1600" dirty="0"/>
          </a:p>
          <a:p>
            <a:pPr lvl="1"/>
            <a:r>
              <a:rPr lang="en-US" sz="1600" dirty="0"/>
              <a:t>Live Domain-Specific Languages</a:t>
            </a:r>
          </a:p>
          <a:p>
            <a:pPr lvl="1"/>
            <a:r>
              <a:rPr lang="en-US" sz="1600" dirty="0"/>
              <a:t>Procedural Content Generation of Game </a:t>
            </a:r>
            <a:r>
              <a:rPr lang="en-US" sz="1600" dirty="0" smtClean="0"/>
              <a:t>Rules</a:t>
            </a:r>
          </a:p>
          <a:p>
            <a:pPr lvl="1"/>
            <a:r>
              <a:rPr lang="en-US" sz="1600" dirty="0" smtClean="0"/>
              <a:t>More DSLs for Game Development</a:t>
            </a:r>
          </a:p>
          <a:p>
            <a:pPr lvl="1"/>
            <a:r>
              <a:rPr lang="en-US" sz="1600" dirty="0" smtClean="0"/>
              <a:t>More Applied Research Projects</a:t>
            </a:r>
            <a:endParaRPr lang="en-US" sz="1600" dirty="0"/>
          </a:p>
          <a:p>
            <a:pPr lvl="1"/>
            <a:endParaRPr lang="en-US" sz="1600" dirty="0" smtClean="0"/>
          </a:p>
          <a:p>
            <a:r>
              <a:rPr lang="en-US" sz="1800" dirty="0" smtClean="0"/>
              <a:t>Liked the live programming demo?</a:t>
            </a:r>
          </a:p>
          <a:p>
            <a:pPr lvl="1"/>
            <a:r>
              <a:rPr lang="en-US" sz="1600" dirty="0" smtClean="0"/>
              <a:t>Twitter</a:t>
            </a:r>
            <a:br>
              <a:rPr lang="en-US" sz="1600" dirty="0" smtClean="0"/>
            </a:br>
            <a:r>
              <a:rPr lang="en-US" sz="1600" dirty="0" smtClean="0"/>
              <a:t>@</a:t>
            </a:r>
            <a:r>
              <a:rPr lang="en-US" sz="1600" dirty="0" err="1" smtClean="0"/>
              <a:t>rvrozen</a:t>
            </a:r>
            <a:endParaRPr lang="en-US" sz="1600" dirty="0"/>
          </a:p>
        </p:txBody>
      </p:sp>
      <p:pic>
        <p:nvPicPr>
          <p:cNvPr id="7" name="Picture 6" descr="jj_screensh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76" y="1710271"/>
            <a:ext cx="2093558" cy="1456262"/>
          </a:xfrm>
          <a:prstGeom prst="rect">
            <a:avLst/>
          </a:prstGeom>
        </p:spPr>
      </p:pic>
      <p:pic>
        <p:nvPicPr>
          <p:cNvPr id="8" name="Picture 7" descr="screen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929" y="1710271"/>
            <a:ext cx="1866376" cy="144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572000" y="3462239"/>
            <a:ext cx="411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References</a:t>
            </a:r>
            <a:endParaRPr lang="en-US" sz="1600" b="1" dirty="0"/>
          </a:p>
          <a:p>
            <a:endParaRPr lang="en-US" sz="1600" b="1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P</a:t>
            </a:r>
            <a:r>
              <a:rPr lang="en-US" sz="1600" dirty="0"/>
              <a:t>. Klint and R. van Rozen. Micro-Machinations -A DSL for Game Economies. In </a:t>
            </a:r>
            <a:r>
              <a:rPr lang="en-US" sz="1600" dirty="0" smtClean="0"/>
              <a:t>Software </a:t>
            </a:r>
            <a:r>
              <a:rPr lang="en-US" sz="1600" dirty="0"/>
              <a:t>Language </a:t>
            </a:r>
            <a:r>
              <a:rPr lang="en-US" sz="1600" dirty="0" smtClean="0"/>
              <a:t>Engineering, </a:t>
            </a:r>
            <a:r>
              <a:rPr lang="en-US" sz="1600" dirty="0"/>
              <a:t>2013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hlinkClick r:id="rId7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R</a:t>
            </a:r>
            <a:r>
              <a:rPr lang="en-US" sz="1600" dirty="0"/>
              <a:t>. van Rozen and J. Dormans. Adapting Game Mechanics with Micro-Machinations. In Foundations of Digital Games, 2014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3467" y="6147873"/>
            <a:ext cx="477837" cy="4778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2165" y="2488512"/>
            <a:ext cx="860848" cy="33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Domain-Specific Languages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b="1" i="1" dirty="0"/>
              <a:t>Article</a:t>
            </a:r>
            <a:r>
              <a:rPr lang="en-US" b="1" dirty="0"/>
              <a:t>. </a:t>
            </a:r>
            <a:r>
              <a:rPr lang="en-US" dirty="0"/>
              <a:t>van </a:t>
            </a:r>
            <a:r>
              <a:rPr lang="en-US" dirty="0" err="1"/>
              <a:t>Deursen</a:t>
            </a:r>
            <a:r>
              <a:rPr lang="en-US" dirty="0"/>
              <a:t>, A.; Klint, P. &amp; </a:t>
            </a:r>
            <a:r>
              <a:rPr lang="en-US" dirty="0" err="1"/>
              <a:t>Visser</a:t>
            </a:r>
            <a:r>
              <a:rPr lang="en-US" dirty="0"/>
              <a:t>, </a:t>
            </a:r>
            <a:r>
              <a:rPr lang="en-US" dirty="0" smtClean="0"/>
              <a:t>J.</a:t>
            </a:r>
            <a:br>
              <a:rPr lang="en-US" dirty="0" smtClean="0"/>
            </a:br>
            <a:r>
              <a:rPr lang="en-US" dirty="0" smtClean="0"/>
              <a:t>Domain</a:t>
            </a:r>
            <a:r>
              <a:rPr lang="en-US" dirty="0"/>
              <a:t>-Specific Languages: An Annotated Bibliography</a:t>
            </a:r>
            <a:br>
              <a:rPr lang="en-US" dirty="0"/>
            </a:br>
            <a:r>
              <a:rPr lang="en-US" i="1" dirty="0"/>
              <a:t>ACM SIGPLAN NOTICES, </a:t>
            </a:r>
            <a:r>
              <a:rPr lang="en-US" b="1" dirty="0"/>
              <a:t>2000</a:t>
            </a:r>
            <a:r>
              <a:rPr lang="en-US" i="1" dirty="0"/>
              <a:t>, 35</a:t>
            </a:r>
            <a:r>
              <a:rPr lang="en-US" dirty="0"/>
              <a:t>, 26-</a:t>
            </a:r>
            <a:r>
              <a:rPr lang="en-US" dirty="0" smtClean="0"/>
              <a:t>36</a:t>
            </a:r>
          </a:p>
          <a:p>
            <a:pPr marL="742950" lvl="2" indent="-342900"/>
            <a:endParaRPr lang="en-US" i="1" dirty="0"/>
          </a:p>
          <a:p>
            <a:pPr marL="342900" lvl="1" indent="-342900"/>
            <a:r>
              <a:rPr lang="en-US" i="1" dirty="0" smtClean="0"/>
              <a:t>“A </a:t>
            </a:r>
            <a:r>
              <a:rPr lang="en-US" i="1" dirty="0"/>
              <a:t>domain-specific language (DSL) is a </a:t>
            </a:r>
            <a:r>
              <a:rPr lang="en-US" i="1" dirty="0" smtClean="0"/>
              <a:t>programming </a:t>
            </a:r>
            <a:r>
              <a:rPr lang="en-US" i="1" dirty="0"/>
              <a:t>language or executable specification language that offers, through appropriate notations and </a:t>
            </a:r>
            <a:r>
              <a:rPr lang="en-US" i="1" dirty="0" smtClean="0"/>
              <a:t>abstractions</a:t>
            </a:r>
            <a:r>
              <a:rPr lang="en-US" i="1" dirty="0"/>
              <a:t>, expressive power focused on, and </a:t>
            </a:r>
            <a:r>
              <a:rPr lang="en-US" i="1" dirty="0" smtClean="0"/>
              <a:t>usually </a:t>
            </a:r>
            <a:r>
              <a:rPr lang="en-US" i="1" dirty="0"/>
              <a:t>restricted to, a particular problem domain</a:t>
            </a:r>
            <a:r>
              <a:rPr lang="en-US" i="1" dirty="0" smtClean="0"/>
              <a:t>.”</a:t>
            </a:r>
          </a:p>
          <a:p>
            <a:pPr lvl="1"/>
            <a:endParaRPr lang="en-US" b="1" i="1" dirty="0" smtClean="0"/>
          </a:p>
        </p:txBody>
      </p:sp>
      <p:sp>
        <p:nvSpPr>
          <p:cNvPr id="10" name="Text Box 48"/>
          <p:cNvSpPr txBox="1">
            <a:spLocks noChangeArrowheads="1"/>
          </p:cNvSpPr>
          <p:nvPr/>
        </p:nvSpPr>
        <p:spPr bwMode="auto">
          <a:xfrm>
            <a:off x="5244022" y="2238385"/>
            <a:ext cx="936562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b="1" dirty="0" smtClean="0">
                <a:latin typeface="Calibri"/>
                <a:cs typeface="Calibri"/>
              </a:rPr>
              <a:t>Domain</a:t>
            </a:r>
          </a:p>
          <a:p>
            <a:pPr algn="ctr" eaLnBrk="1" hangingPunct="1">
              <a:defRPr/>
            </a:pPr>
            <a:r>
              <a:rPr lang="en-US" b="1" dirty="0" smtClean="0">
                <a:latin typeface="Calibri"/>
                <a:cs typeface="Calibri"/>
              </a:rPr>
              <a:t>Expert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6241524" y="1733304"/>
            <a:ext cx="1460500" cy="6143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dirty="0" smtClean="0"/>
              <a:t>Discipline</a:t>
            </a:r>
            <a:endParaRPr lang="en-US" dirty="0"/>
          </a:p>
        </p:txBody>
      </p:sp>
      <p:cxnSp>
        <p:nvCxnSpPr>
          <p:cNvPr id="16" name="AutoShape 20"/>
          <p:cNvCxnSpPr>
            <a:cxnSpLocks noChangeShapeType="1"/>
            <a:stCxn id="15" idx="2"/>
            <a:endCxn id="17" idx="0"/>
          </p:cNvCxnSpPr>
          <p:nvPr/>
        </p:nvCxnSpPr>
        <p:spPr bwMode="auto">
          <a:xfrm flipH="1">
            <a:off x="6970981" y="2347666"/>
            <a:ext cx="793" cy="302156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6241524" y="2649822"/>
            <a:ext cx="1458913" cy="5381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dirty="0" smtClean="0"/>
              <a:t>Model: DSL</a:t>
            </a:r>
            <a:endParaRPr lang="en-US" dirty="0"/>
          </a:p>
        </p:txBody>
      </p:sp>
      <p:cxnSp>
        <p:nvCxnSpPr>
          <p:cNvPr id="20" name="AutoShape 20"/>
          <p:cNvCxnSpPr>
            <a:cxnSpLocks noChangeShapeType="1"/>
            <a:stCxn id="17" idx="2"/>
            <a:endCxn id="21" idx="0"/>
          </p:cNvCxnSpPr>
          <p:nvPr/>
        </p:nvCxnSpPr>
        <p:spPr bwMode="auto">
          <a:xfrm flipH="1">
            <a:off x="6970977" y="3187984"/>
            <a:ext cx="4" cy="342362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6241520" y="3530346"/>
            <a:ext cx="1458913" cy="5381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9" name="AutoShape 46"/>
          <p:cNvSpPr>
            <a:spLocks noChangeArrowheads="1"/>
          </p:cNvSpPr>
          <p:nvPr/>
        </p:nvSpPr>
        <p:spPr bwMode="auto">
          <a:xfrm>
            <a:off x="5460474" y="1754197"/>
            <a:ext cx="533400" cy="533400"/>
          </a:xfrm>
          <a:prstGeom prst="smileyFace">
            <a:avLst>
              <a:gd name="adj" fmla="val 465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623457" y="4092344"/>
            <a:ext cx="1458913" cy="5381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Improved</a:t>
            </a:r>
            <a:endParaRPr lang="en-US" dirty="0">
              <a:solidFill>
                <a:srgbClr val="008000"/>
              </a:solidFill>
            </a:endParaRP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Quality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596353" y="2821822"/>
            <a:ext cx="1458913" cy="5381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r"/>
            <a:r>
              <a:rPr lang="en-US" dirty="0" smtClean="0">
                <a:solidFill>
                  <a:srgbClr val="008000"/>
                </a:solidFill>
              </a:rPr>
              <a:t>Improved</a:t>
            </a:r>
            <a:endParaRPr lang="en-US" dirty="0">
              <a:solidFill>
                <a:srgbClr val="008000"/>
              </a:solidFill>
            </a:endParaRPr>
          </a:p>
          <a:p>
            <a:pPr algn="r"/>
            <a:r>
              <a:rPr lang="en-US" dirty="0" smtClean="0">
                <a:solidFill>
                  <a:srgbClr val="008000"/>
                </a:solidFill>
              </a:rPr>
              <a:t>Productivity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941759" y="3273220"/>
            <a:ext cx="1037429" cy="43574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Learn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7777031" y="2752235"/>
            <a:ext cx="1037429" cy="43574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evelop</a:t>
            </a:r>
          </a:p>
          <a:p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aintain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6241520" y="5308343"/>
            <a:ext cx="1458913" cy="855387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4000" dirty="0" smtClean="0"/>
              <a:t>Game</a:t>
            </a:r>
            <a:r>
              <a:rPr lang="en-US" sz="4000" dirty="0"/>
              <a:t>s</a:t>
            </a:r>
            <a:endParaRPr lang="en-US" sz="4000" dirty="0" smtClean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970977" y="4842931"/>
            <a:ext cx="800" cy="68580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08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7" grpId="0" animBg="1"/>
      <p:bldP spid="21" grpId="0" animBg="1"/>
      <p:bldP spid="9" grpId="0" animBg="1"/>
      <p:bldP spid="23" grpId="0"/>
      <p:bldP spid="24" grpId="0"/>
      <p:bldP spid="25" grpId="0"/>
      <p:bldP spid="26" grpId="0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 idx="429496729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r>
              <a:rPr lang="en-US" sz="3600">
                <a:ea typeface="MS PGothic" charset="0"/>
                <a:cs typeface="MS PGothic" charset="0"/>
              </a:rPr>
              <a:t>Problem Statement,</a:t>
            </a:r>
            <a:br>
              <a:rPr lang="en-US" sz="3600">
                <a:ea typeface="MS PGothic" charset="0"/>
                <a:cs typeface="MS PGothic" charset="0"/>
              </a:rPr>
            </a:br>
            <a:r>
              <a:rPr lang="en-US" sz="3600">
                <a:ea typeface="MS PGothic" charset="0"/>
                <a:cs typeface="MS PGothic" charset="0"/>
              </a:rPr>
              <a:t>Objectives and Approach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4152900" cy="4525963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MS PGothic" charset="0"/>
                <a:cs typeface="MS PGothic" charset="0"/>
              </a:rPr>
              <a:t>Problem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MS PGothic" charset="0"/>
                <a:cs typeface="MS PGothic" charset="0"/>
              </a:rPr>
              <a:t>Long design iteration times because designers lack a means of adapting game mechanics in software</a:t>
            </a:r>
          </a:p>
          <a:p>
            <a:pPr>
              <a:lnSpc>
                <a:spcPct val="80000"/>
              </a:lnSpc>
            </a:pPr>
            <a:endParaRPr lang="en-US" sz="2400" dirty="0">
              <a:ea typeface="MS PGothic" charset="0"/>
              <a:cs typeface="MS PGothic" charset="0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MS PGothic" charset="0"/>
                <a:cs typeface="MS PGothic" charset="0"/>
              </a:rPr>
              <a:t>Objectives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MS PGothic" charset="0"/>
                <a:cs typeface="MS PGothic" charset="0"/>
              </a:rPr>
              <a:t>Reduce game design iteration times</a:t>
            </a:r>
          </a:p>
          <a:p>
            <a:pPr>
              <a:lnSpc>
                <a:spcPct val="80000"/>
              </a:lnSpc>
            </a:pPr>
            <a:endParaRPr lang="en-US" sz="2400" dirty="0">
              <a:ea typeface="MS PGothic" charset="0"/>
              <a:cs typeface="MS PGothic" charset="0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MS PGothic" charset="0"/>
                <a:cs typeface="MS PGothic" charset="0"/>
              </a:rPr>
              <a:t>Approach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MS PGothic" charset="0"/>
                <a:cs typeface="MS PGothic" charset="0"/>
              </a:rPr>
              <a:t>Live adaptation of game mechanics with</a:t>
            </a:r>
            <a:br>
              <a:rPr lang="en-US" sz="2000" dirty="0">
                <a:ea typeface="MS PGothic" charset="0"/>
                <a:cs typeface="MS PGothic" charset="0"/>
              </a:rPr>
            </a:br>
            <a:r>
              <a:rPr lang="en-US" sz="2000" dirty="0">
                <a:ea typeface="MS PGothic" charset="0"/>
                <a:cs typeface="MS PGothic" charset="0"/>
              </a:rPr>
              <a:t>Micro-Machinations</a:t>
            </a:r>
            <a:endParaRPr lang="en-US" sz="1800" dirty="0">
              <a:ea typeface="MS PGothic" charset="0"/>
              <a:cs typeface="MS PGothic" charset="0"/>
            </a:endParaRPr>
          </a:p>
        </p:txBody>
      </p:sp>
      <p:sp>
        <p:nvSpPr>
          <p:cNvPr id="173060" name="AutoShape 4"/>
          <p:cNvSpPr>
            <a:spLocks noChangeArrowheads="1"/>
          </p:cNvSpPr>
          <p:nvPr/>
        </p:nvSpPr>
        <p:spPr bwMode="auto">
          <a:xfrm>
            <a:off x="5032375" y="1624013"/>
            <a:ext cx="1460500" cy="614362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Game</a:t>
            </a:r>
          </a:p>
          <a:p>
            <a:pPr algn="ctr"/>
            <a:r>
              <a:rPr lang="en-US" sz="1600"/>
              <a:t>Design</a:t>
            </a:r>
          </a:p>
        </p:txBody>
      </p:sp>
      <p:sp>
        <p:nvSpPr>
          <p:cNvPr id="173061" name="AutoShape 5"/>
          <p:cNvSpPr>
            <a:spLocks noChangeArrowheads="1"/>
          </p:cNvSpPr>
          <p:nvPr/>
        </p:nvSpPr>
        <p:spPr bwMode="auto">
          <a:xfrm>
            <a:off x="5070475" y="4105275"/>
            <a:ext cx="1382713" cy="538163"/>
          </a:xfrm>
          <a:prstGeom prst="roundRect">
            <a:avLst>
              <a:gd name="adj" fmla="val 50000"/>
            </a:avLst>
          </a:prstGeom>
          <a:solidFill>
            <a:srgbClr val="99CCFF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Software</a:t>
            </a:r>
          </a:p>
          <a:p>
            <a:pPr algn="ctr"/>
            <a:r>
              <a:rPr lang="en-US" sz="1600"/>
              <a:t>Engineering</a:t>
            </a:r>
          </a:p>
        </p:txBody>
      </p:sp>
      <p:sp>
        <p:nvSpPr>
          <p:cNvPr id="173062" name="AutoShape 6"/>
          <p:cNvSpPr>
            <a:spLocks noChangeArrowheads="1"/>
          </p:cNvSpPr>
          <p:nvPr/>
        </p:nvSpPr>
        <p:spPr bwMode="auto">
          <a:xfrm>
            <a:off x="7219950" y="2506663"/>
            <a:ext cx="1460500" cy="538162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Play Test</a:t>
            </a: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7258050" y="4105275"/>
            <a:ext cx="1381125" cy="538163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Game</a:t>
            </a:r>
          </a:p>
          <a:p>
            <a:pPr algn="ctr"/>
            <a:r>
              <a:rPr lang="en-US" sz="1600"/>
              <a:t>Software</a:t>
            </a:r>
          </a:p>
        </p:txBody>
      </p:sp>
      <p:cxnSp>
        <p:nvCxnSpPr>
          <p:cNvPr id="173064" name="AutoShape 8"/>
          <p:cNvCxnSpPr>
            <a:cxnSpLocks noChangeShapeType="1"/>
            <a:stCxn id="173074" idx="1"/>
            <a:endCxn id="173060" idx="3"/>
          </p:cNvCxnSpPr>
          <p:nvPr/>
        </p:nvCxnSpPr>
        <p:spPr bwMode="auto">
          <a:xfrm rot="10800000" flipV="1">
            <a:off x="6505575" y="1930400"/>
            <a:ext cx="735013" cy="1588"/>
          </a:xfrm>
          <a:prstGeom prst="bentConnector3">
            <a:avLst>
              <a:gd name="adj1" fmla="val 49894"/>
            </a:avLst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73065" name="AutoShape 9"/>
          <p:cNvCxnSpPr>
            <a:cxnSpLocks noChangeShapeType="1"/>
            <a:stCxn id="173062" idx="0"/>
            <a:endCxn id="173074" idx="2"/>
          </p:cNvCxnSpPr>
          <p:nvPr/>
        </p:nvCxnSpPr>
        <p:spPr bwMode="auto">
          <a:xfrm rot="5400000" flipH="1">
            <a:off x="7808119" y="2351882"/>
            <a:ext cx="282575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73066" name="AutoShape 10"/>
          <p:cNvCxnSpPr>
            <a:cxnSpLocks noChangeShapeType="1"/>
            <a:stCxn id="173063" idx="0"/>
            <a:endCxn id="173062" idx="2"/>
          </p:cNvCxnSpPr>
          <p:nvPr/>
        </p:nvCxnSpPr>
        <p:spPr bwMode="auto">
          <a:xfrm rot="16200000">
            <a:off x="7431882" y="3574256"/>
            <a:ext cx="103505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73067" name="AutoShape 11"/>
          <p:cNvCxnSpPr>
            <a:cxnSpLocks noChangeShapeType="1"/>
          </p:cNvCxnSpPr>
          <p:nvPr/>
        </p:nvCxnSpPr>
        <p:spPr bwMode="auto">
          <a:xfrm>
            <a:off x="6465888" y="4387850"/>
            <a:ext cx="779462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73068" name="AutoShape 12"/>
          <p:cNvCxnSpPr>
            <a:cxnSpLocks noChangeShapeType="1"/>
            <a:stCxn id="173076" idx="2"/>
            <a:endCxn id="173061" idx="0"/>
          </p:cNvCxnSpPr>
          <p:nvPr/>
        </p:nvCxnSpPr>
        <p:spPr bwMode="auto">
          <a:xfrm>
            <a:off x="5762625" y="3863975"/>
            <a:ext cx="0" cy="22860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73069" name="AutoShape 13"/>
          <p:cNvCxnSpPr>
            <a:cxnSpLocks noChangeShapeType="1"/>
            <a:stCxn id="173063" idx="2"/>
            <a:endCxn id="173061" idx="2"/>
          </p:cNvCxnSpPr>
          <p:nvPr/>
        </p:nvCxnSpPr>
        <p:spPr bwMode="auto">
          <a:xfrm rot="5400000">
            <a:off x="6854825" y="3563938"/>
            <a:ext cx="1587" cy="2185988"/>
          </a:xfrm>
          <a:prstGeom prst="bentConnector3">
            <a:avLst>
              <a:gd name="adj1" fmla="val 1280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73070" name="AutoShape 14"/>
          <p:cNvCxnSpPr>
            <a:cxnSpLocks noChangeShapeType="1"/>
            <a:stCxn id="173075" idx="3"/>
            <a:endCxn id="173062" idx="1"/>
          </p:cNvCxnSpPr>
          <p:nvPr/>
        </p:nvCxnSpPr>
        <p:spPr bwMode="auto">
          <a:xfrm>
            <a:off x="6503988" y="2776538"/>
            <a:ext cx="70326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73071" name="AutoShape 15"/>
          <p:cNvCxnSpPr>
            <a:cxnSpLocks noChangeShapeType="1"/>
          </p:cNvCxnSpPr>
          <p:nvPr/>
        </p:nvCxnSpPr>
        <p:spPr bwMode="auto">
          <a:xfrm>
            <a:off x="6492875" y="3043238"/>
            <a:ext cx="844550" cy="998537"/>
          </a:xfrm>
          <a:prstGeom prst="straightConnector1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173072" name="Text Box 16"/>
          <p:cNvSpPr txBox="1">
            <a:spLocks noChangeArrowheads="1"/>
          </p:cNvSpPr>
          <p:nvPr/>
        </p:nvSpPr>
        <p:spPr bwMode="auto">
          <a:xfrm>
            <a:off x="6971443" y="3155950"/>
            <a:ext cx="79070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How to</a:t>
            </a:r>
          </a:p>
          <a:p>
            <a:pPr algn="ctr"/>
            <a:r>
              <a:rPr lang="en-US" sz="1600">
                <a:solidFill>
                  <a:srgbClr val="FF0000"/>
                </a:solidFill>
              </a:rPr>
              <a:t>adapt?</a:t>
            </a:r>
          </a:p>
        </p:txBody>
      </p:sp>
      <p:cxnSp>
        <p:nvCxnSpPr>
          <p:cNvPr id="173073" name="AutoShape 17"/>
          <p:cNvCxnSpPr>
            <a:cxnSpLocks noChangeShapeType="1"/>
            <a:stCxn id="173060" idx="2"/>
            <a:endCxn id="173075" idx="0"/>
          </p:cNvCxnSpPr>
          <p:nvPr/>
        </p:nvCxnSpPr>
        <p:spPr bwMode="auto">
          <a:xfrm>
            <a:off x="5762625" y="2251075"/>
            <a:ext cx="0" cy="242888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7253288" y="1660525"/>
            <a:ext cx="1389062" cy="538163"/>
          </a:xfrm>
          <a:prstGeom prst="rect">
            <a:avLst/>
          </a:prstGeom>
          <a:solidFill>
            <a:srgbClr val="FF99CC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Gameplay</a:t>
            </a:r>
          </a:p>
          <a:p>
            <a:pPr algn="ctr"/>
            <a:r>
              <a:rPr lang="en-US" sz="1600"/>
              <a:t>Feedback</a:t>
            </a:r>
          </a:p>
        </p:txBody>
      </p:sp>
      <p:sp>
        <p:nvSpPr>
          <p:cNvPr id="173075" name="Rectangle 19"/>
          <p:cNvSpPr>
            <a:spLocks noChangeArrowheads="1"/>
          </p:cNvSpPr>
          <p:nvPr/>
        </p:nvSpPr>
        <p:spPr bwMode="auto">
          <a:xfrm>
            <a:off x="5032375" y="2506663"/>
            <a:ext cx="1458913" cy="538162"/>
          </a:xfrm>
          <a:prstGeom prst="rect">
            <a:avLst/>
          </a:prstGeom>
          <a:solidFill>
            <a:srgbClr val="FF99CC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Game</a:t>
            </a:r>
          </a:p>
          <a:p>
            <a:pPr algn="ctr"/>
            <a:r>
              <a:rPr lang="en-US" sz="1600"/>
              <a:t>Mechanics</a:t>
            </a:r>
          </a:p>
        </p:txBody>
      </p:sp>
      <p:sp>
        <p:nvSpPr>
          <p:cNvPr id="173076" name="Rectangle 20"/>
          <p:cNvSpPr>
            <a:spLocks noChangeArrowheads="1"/>
          </p:cNvSpPr>
          <p:nvPr/>
        </p:nvSpPr>
        <p:spPr bwMode="auto">
          <a:xfrm>
            <a:off x="5032375" y="3313113"/>
            <a:ext cx="1458913" cy="538162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Requirements</a:t>
            </a:r>
          </a:p>
        </p:txBody>
      </p:sp>
      <p:cxnSp>
        <p:nvCxnSpPr>
          <p:cNvPr id="173077" name="AutoShape 21"/>
          <p:cNvCxnSpPr>
            <a:cxnSpLocks noChangeShapeType="1"/>
            <a:stCxn id="173075" idx="2"/>
            <a:endCxn id="173076" idx="0"/>
          </p:cNvCxnSpPr>
          <p:nvPr/>
        </p:nvCxnSpPr>
        <p:spPr bwMode="auto">
          <a:xfrm>
            <a:off x="5762625" y="3057525"/>
            <a:ext cx="0" cy="242888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173078" name="Rectangle 22"/>
          <p:cNvSpPr>
            <a:spLocks noChangeArrowheads="1"/>
          </p:cNvSpPr>
          <p:nvPr/>
        </p:nvSpPr>
        <p:spPr bwMode="auto">
          <a:xfrm>
            <a:off x="6968073" y="5573202"/>
            <a:ext cx="422275" cy="384175"/>
          </a:xfrm>
          <a:prstGeom prst="rect">
            <a:avLst/>
          </a:prstGeom>
          <a:solidFill>
            <a:srgbClr val="FF99CC"/>
          </a:solidFill>
          <a:ln w="254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73079" name="Rectangle 23"/>
          <p:cNvSpPr>
            <a:spLocks noChangeArrowheads="1"/>
          </p:cNvSpPr>
          <p:nvPr/>
        </p:nvSpPr>
        <p:spPr bwMode="auto">
          <a:xfrm>
            <a:off x="6975481" y="6125634"/>
            <a:ext cx="422275" cy="384175"/>
          </a:xfrm>
          <a:prstGeom prst="rect">
            <a:avLst/>
          </a:prstGeom>
          <a:solidFill>
            <a:srgbClr val="99CCFF"/>
          </a:solidFill>
          <a:ln w="254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73080" name="AutoShape 24"/>
          <p:cNvSpPr>
            <a:spLocks noChangeArrowheads="1"/>
          </p:cNvSpPr>
          <p:nvPr/>
        </p:nvSpPr>
        <p:spPr bwMode="auto">
          <a:xfrm>
            <a:off x="7468132" y="6090744"/>
            <a:ext cx="1218668" cy="53816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0" rIns="0" anchor="ctr"/>
          <a:lstStyle/>
          <a:p>
            <a:pPr algn="l"/>
            <a:r>
              <a:rPr lang="en-US" sz="1600" dirty="0" smtClean="0"/>
              <a:t>Software</a:t>
            </a:r>
          </a:p>
          <a:p>
            <a:pPr algn="l"/>
            <a:r>
              <a:rPr lang="en-US" sz="1600" dirty="0" smtClean="0"/>
              <a:t>Engineering</a:t>
            </a:r>
            <a:endParaRPr lang="en-US" sz="1600" dirty="0"/>
          </a:p>
        </p:txBody>
      </p:sp>
      <p:sp>
        <p:nvSpPr>
          <p:cNvPr id="173081" name="AutoShape 25"/>
          <p:cNvSpPr>
            <a:spLocks noChangeArrowheads="1"/>
          </p:cNvSpPr>
          <p:nvPr/>
        </p:nvSpPr>
        <p:spPr bwMode="auto">
          <a:xfrm>
            <a:off x="7442732" y="5480065"/>
            <a:ext cx="1311801" cy="53816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0" rIns="0" anchor="ctr"/>
          <a:lstStyle/>
          <a:p>
            <a:pPr algn="l"/>
            <a:r>
              <a:rPr lang="en-US" sz="1600" dirty="0"/>
              <a:t>Game </a:t>
            </a:r>
            <a:r>
              <a:rPr lang="en-US" sz="1600" dirty="0" smtClean="0"/>
              <a:t>Design</a:t>
            </a:r>
            <a:endParaRPr lang="en-US" sz="1600" dirty="0"/>
          </a:p>
        </p:txBody>
      </p:sp>
      <p:sp>
        <p:nvSpPr>
          <p:cNvPr id="140300" name="AutoShape 12"/>
          <p:cNvSpPr>
            <a:spLocks noChangeArrowheads="1"/>
          </p:cNvSpPr>
          <p:nvPr/>
        </p:nvSpPr>
        <p:spPr bwMode="auto">
          <a:xfrm>
            <a:off x="5926138" y="3160713"/>
            <a:ext cx="334962" cy="2317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en-US" sz="1200" b="0"/>
          </a:p>
        </p:txBody>
      </p:sp>
      <p:sp>
        <p:nvSpPr>
          <p:cNvPr id="2" name="AutoShape 12"/>
          <p:cNvSpPr>
            <a:spLocks noChangeArrowheads="1"/>
          </p:cNvSpPr>
          <p:nvPr/>
        </p:nvSpPr>
        <p:spPr bwMode="auto">
          <a:xfrm>
            <a:off x="7989888" y="2968625"/>
            <a:ext cx="334962" cy="2317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en-US" sz="1200" b="0"/>
          </a:p>
        </p:txBody>
      </p:sp>
      <p:sp>
        <p:nvSpPr>
          <p:cNvPr id="3" name="AutoShape 12"/>
          <p:cNvSpPr>
            <a:spLocks noChangeArrowheads="1"/>
          </p:cNvSpPr>
          <p:nvPr/>
        </p:nvSpPr>
        <p:spPr bwMode="auto">
          <a:xfrm>
            <a:off x="6234113" y="4041775"/>
            <a:ext cx="334962" cy="2317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en-US" sz="1200" b="0"/>
          </a:p>
        </p:txBody>
      </p:sp>
      <p:sp>
        <p:nvSpPr>
          <p:cNvPr id="29" name="AutoShape 24"/>
          <p:cNvSpPr>
            <a:spLocks noChangeArrowheads="1"/>
          </p:cNvSpPr>
          <p:nvPr/>
        </p:nvSpPr>
        <p:spPr bwMode="auto">
          <a:xfrm>
            <a:off x="5071553" y="5021804"/>
            <a:ext cx="1997075" cy="53816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0" rIns="0" anchor="ctr"/>
          <a:lstStyle/>
          <a:p>
            <a:pPr algn="l"/>
            <a:r>
              <a:rPr lang="en-US" sz="1600" b="1" dirty="0" smtClean="0"/>
              <a:t>Legend:</a:t>
            </a:r>
            <a:endParaRPr lang="en-US" sz="1600" b="1" dirty="0"/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5264687" y="6126163"/>
            <a:ext cx="422275" cy="3841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31" name="AutoShape 25"/>
          <p:cNvSpPr>
            <a:spLocks noChangeArrowheads="1"/>
          </p:cNvSpPr>
          <p:nvPr/>
        </p:nvSpPr>
        <p:spPr bwMode="auto">
          <a:xfrm>
            <a:off x="5822435" y="6007649"/>
            <a:ext cx="949850" cy="53816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0" rIns="0" anchor="ctr"/>
          <a:lstStyle/>
          <a:p>
            <a:pPr algn="l"/>
            <a:r>
              <a:rPr lang="en-US" sz="1600" dirty="0" smtClean="0"/>
              <a:t>Artefact</a:t>
            </a:r>
            <a:endParaRPr lang="en-US" sz="1600" dirty="0"/>
          </a:p>
        </p:txBody>
      </p:sp>
      <p:sp>
        <p:nvSpPr>
          <p:cNvPr id="34" name="AutoShape 25"/>
          <p:cNvSpPr>
            <a:spLocks noChangeArrowheads="1"/>
          </p:cNvSpPr>
          <p:nvPr/>
        </p:nvSpPr>
        <p:spPr bwMode="auto">
          <a:xfrm>
            <a:off x="5196951" y="5563457"/>
            <a:ext cx="536832" cy="401629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0" rIns="0" anchor="ctr"/>
          <a:lstStyle/>
          <a:p>
            <a:pPr algn="l"/>
            <a:endParaRPr lang="en-US" sz="1600" dirty="0"/>
          </a:p>
        </p:txBody>
      </p:sp>
      <p:sp>
        <p:nvSpPr>
          <p:cNvPr id="35" name="AutoShape 25"/>
          <p:cNvSpPr>
            <a:spLocks noChangeArrowheads="1"/>
          </p:cNvSpPr>
          <p:nvPr/>
        </p:nvSpPr>
        <p:spPr bwMode="auto">
          <a:xfrm>
            <a:off x="5833275" y="5469487"/>
            <a:ext cx="949850" cy="53816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0" rIns="0" anchor="ctr"/>
          <a:lstStyle/>
          <a:p>
            <a:pPr algn="l"/>
            <a:r>
              <a:rPr lang="en-US" sz="1600" dirty="0" smtClean="0"/>
              <a:t>Discipline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95609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1" grpId="0" animBg="1"/>
      <p:bldP spid="173063" grpId="0" animBg="1"/>
      <p:bldP spid="173072" grpId="0"/>
      <p:bldP spid="173076" grpId="0" animBg="1"/>
      <p:bldP spid="140300" grpId="0" animBg="1"/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Machinations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000" dirty="0">
                <a:ea typeface="MS PGothic" charset="0"/>
                <a:cs typeface="MS PGothic" charset="0"/>
              </a:rPr>
              <a:t>Visual modeling language for game design</a:t>
            </a:r>
          </a:p>
          <a:p>
            <a:pPr>
              <a:lnSpc>
                <a:spcPct val="80000"/>
              </a:lnSpc>
            </a:pPr>
            <a:endParaRPr lang="en-US" sz="1000" dirty="0">
              <a:ea typeface="MS PGothic" charset="0"/>
              <a:cs typeface="MS PGothic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ea typeface="MS PGothic" charset="0"/>
                <a:cs typeface="MS PGothic" charset="0"/>
              </a:rPr>
              <a:t>Diagrams are directed </a:t>
            </a:r>
            <a:r>
              <a:rPr lang="en-US" sz="2000" dirty="0" smtClean="0">
                <a:ea typeface="MS PGothic" charset="0"/>
                <a:cs typeface="MS PGothic" charset="0"/>
              </a:rPr>
              <a:t>graphs</a:t>
            </a:r>
          </a:p>
          <a:p>
            <a:pPr lvl="1">
              <a:lnSpc>
                <a:spcPct val="80000"/>
              </a:lnSpc>
            </a:pPr>
            <a:endParaRPr lang="en-US" sz="1800" dirty="0">
              <a:ea typeface="MS PGothic" charset="0"/>
              <a:cs typeface="MS PGothic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ea typeface="MS PGothic" charset="0"/>
                <a:cs typeface="MS PGothic" charset="0"/>
              </a:rPr>
              <a:t>Expresses game mechanics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ea typeface="MS PGothic" charset="0"/>
                <a:cs typeface="MS PGothic" charset="0"/>
              </a:rPr>
              <a:t>Depicts internal economy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ea typeface="MS PGothic" charset="0"/>
                <a:cs typeface="MS PGothic" charset="0"/>
              </a:rPr>
              <a:t>Makes feed-back loops </a:t>
            </a:r>
            <a:r>
              <a:rPr lang="en-US" sz="1800" dirty="0" smtClean="0">
                <a:ea typeface="MS PGothic" charset="0"/>
                <a:cs typeface="MS PGothic" charset="0"/>
              </a:rPr>
              <a:t>explicit</a:t>
            </a:r>
          </a:p>
          <a:p>
            <a:pPr lvl="1">
              <a:lnSpc>
                <a:spcPct val="80000"/>
              </a:lnSpc>
            </a:pPr>
            <a:endParaRPr lang="en-US" sz="1800" dirty="0">
              <a:ea typeface="MS PGothic" charset="0"/>
              <a:cs typeface="MS PGothic" charset="0"/>
            </a:endParaRPr>
          </a:p>
          <a:p>
            <a:pPr>
              <a:lnSpc>
                <a:spcPct val="80000"/>
              </a:lnSpc>
            </a:pPr>
            <a:r>
              <a:rPr lang="en-US" sz="2000" dirty="0"/>
              <a:t>Hard to explain how it works</a:t>
            </a:r>
          </a:p>
          <a:p>
            <a:pPr lvl="1"/>
            <a:r>
              <a:rPr lang="en-US" sz="1800" dirty="0">
                <a:ea typeface="MS PGothic" charset="0"/>
                <a:cs typeface="MS PGothic" charset="0"/>
              </a:rPr>
              <a:t>Works by redistributing </a:t>
            </a:r>
            <a:r>
              <a:rPr lang="en-US" sz="1800" dirty="0" smtClean="0">
                <a:ea typeface="MS PGothic" charset="0"/>
                <a:cs typeface="MS PGothic" charset="0"/>
              </a:rPr>
              <a:t>resources between nodes</a:t>
            </a:r>
            <a:br>
              <a:rPr lang="en-US" sz="1800" dirty="0" smtClean="0">
                <a:ea typeface="MS PGothic" charset="0"/>
                <a:cs typeface="MS PGothic" charset="0"/>
              </a:rPr>
            </a:br>
            <a:r>
              <a:rPr lang="en-US" sz="1800" dirty="0" smtClean="0">
                <a:ea typeface="MS PGothic" charset="0"/>
                <a:cs typeface="MS PGothic" charset="0"/>
              </a:rPr>
              <a:t>along </a:t>
            </a:r>
            <a:r>
              <a:rPr lang="en-US" sz="1800" dirty="0">
                <a:ea typeface="MS PGothic" charset="0"/>
                <a:cs typeface="MS PGothic" charset="0"/>
              </a:rPr>
              <a:t>the edges</a:t>
            </a:r>
          </a:p>
          <a:p>
            <a:pPr lvl="1"/>
            <a:r>
              <a:rPr lang="en-US" sz="1600" dirty="0"/>
              <a:t>Inspiration from </a:t>
            </a:r>
            <a:r>
              <a:rPr lang="en-US" sz="1600" dirty="0" smtClean="0"/>
              <a:t>the</a:t>
            </a:r>
            <a:br>
              <a:rPr lang="en-US" sz="1600" dirty="0" smtClean="0"/>
            </a:br>
            <a:r>
              <a:rPr lang="en-US" sz="1600" dirty="0" err="1" smtClean="0"/>
              <a:t>Vor</a:t>
            </a:r>
            <a:r>
              <a:rPr lang="en-US" sz="1600" dirty="0" smtClean="0"/>
              <a:t> </a:t>
            </a:r>
            <a:r>
              <a:rPr lang="en-US" sz="1600" dirty="0" err="1"/>
              <a:t>Frelsers</a:t>
            </a:r>
            <a:r>
              <a:rPr lang="en-US" sz="1600" dirty="0"/>
              <a:t> </a:t>
            </a:r>
            <a:r>
              <a:rPr lang="en-US" sz="1600" dirty="0" err="1"/>
              <a:t>Kirke</a:t>
            </a:r>
            <a:endParaRPr lang="en-US" sz="1600" dirty="0"/>
          </a:p>
          <a:p>
            <a:pPr lvl="1"/>
            <a:r>
              <a:rPr lang="en-US" sz="1600" dirty="0"/>
              <a:t>Insight: It’s all about the </a:t>
            </a:r>
            <a:r>
              <a:rPr lang="en-US" sz="1600" dirty="0" smtClean="0"/>
              <a:t>marbles</a:t>
            </a:r>
          </a:p>
        </p:txBody>
      </p:sp>
      <p:pic>
        <p:nvPicPr>
          <p:cNvPr id="7" name="Picture 26" descr="machinations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430" y="1600200"/>
            <a:ext cx="1773766" cy="140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log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45261" y="1506183"/>
            <a:ext cx="2175404" cy="1790176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461932" y="3060150"/>
            <a:ext cx="44704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b="1" dirty="0" smtClean="0"/>
              <a:t>The Machinations logo</a:t>
            </a:r>
          </a:p>
          <a:p>
            <a:pPr>
              <a:defRPr/>
            </a:pPr>
            <a:r>
              <a:rPr lang="en-US" b="1" dirty="0" smtClean="0"/>
              <a:t>contains a feed-back loop</a:t>
            </a:r>
          </a:p>
        </p:txBody>
      </p:sp>
      <p:pic>
        <p:nvPicPr>
          <p:cNvPr id="10" name="Content Placeholder 3" descr="Von_Frelsers_Kirk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7975"/>
          <a:stretch>
            <a:fillRect/>
          </a:stretch>
        </p:blipFill>
        <p:spPr>
          <a:xfrm>
            <a:off x="4584701" y="3635321"/>
            <a:ext cx="2586566" cy="289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47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0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lc-output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06962" y="0"/>
            <a:ext cx="7088926" cy="6858000"/>
          </a:xfrm>
        </p:spPr>
      </p:pic>
      <p:pic>
        <p:nvPicPr>
          <p:cNvPr id="5" name="marbles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660" y="905900"/>
            <a:ext cx="5139687" cy="440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12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Machinations Language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5325534" cy="45259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Game Design Aid</a:t>
            </a:r>
          </a:p>
          <a:p>
            <a:pPr lvl="1"/>
            <a:r>
              <a:rPr lang="en-US" sz="1600" dirty="0"/>
              <a:t>Prior work of Ernest Adams and Joris </a:t>
            </a:r>
            <a:r>
              <a:rPr lang="en-US" sz="1600" dirty="0" smtClean="0"/>
              <a:t>Dormans</a:t>
            </a:r>
            <a:endParaRPr lang="en-US" sz="1600" dirty="0"/>
          </a:p>
          <a:p>
            <a:pPr lvl="1"/>
            <a:r>
              <a:rPr lang="en-US" sz="1600" dirty="0"/>
              <a:t>Conceptual Game Design </a:t>
            </a:r>
            <a:r>
              <a:rPr lang="en-US" sz="1600" dirty="0" smtClean="0"/>
              <a:t>Framework</a:t>
            </a:r>
          </a:p>
          <a:p>
            <a:pPr lvl="1"/>
            <a:r>
              <a:rPr lang="en-US" sz="1600" dirty="0" smtClean="0"/>
              <a:t>Helps understand how rules affect play</a:t>
            </a:r>
            <a:endParaRPr lang="en-US" sz="1600" dirty="0"/>
          </a:p>
          <a:p>
            <a:pPr lvl="1"/>
            <a:r>
              <a:rPr lang="en-US" sz="1600" dirty="0" smtClean="0"/>
              <a:t>Limited to game design</a:t>
            </a:r>
          </a:p>
          <a:p>
            <a:pPr lvl="1"/>
            <a:endParaRPr lang="en-US" sz="8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Analyze Micro-Machinations</a:t>
            </a:r>
          </a:p>
          <a:p>
            <a:pPr lvl="1"/>
            <a:r>
              <a:rPr lang="en-US" sz="1600" dirty="0"/>
              <a:t>W</a:t>
            </a:r>
            <a:r>
              <a:rPr lang="en-US" sz="1600" dirty="0" smtClean="0"/>
              <a:t>ork with </a:t>
            </a:r>
            <a:r>
              <a:rPr lang="en-US" sz="1600" dirty="0"/>
              <a:t>Paul Klint </a:t>
            </a:r>
            <a:r>
              <a:rPr lang="en-US" sz="1600" dirty="0" smtClean="0"/>
              <a:t>[SLE2013]</a:t>
            </a:r>
            <a:endParaRPr lang="en-US" sz="1600" dirty="0"/>
          </a:p>
          <a:p>
            <a:pPr lvl="1"/>
            <a:r>
              <a:rPr lang="en-US" sz="1600" dirty="0"/>
              <a:t>MM formalizes Machinations’ </a:t>
            </a:r>
            <a:r>
              <a:rPr lang="en-US" sz="1600" dirty="0" smtClean="0"/>
              <a:t>meaning</a:t>
            </a:r>
            <a:br>
              <a:rPr lang="en-US" sz="1600" dirty="0" smtClean="0"/>
            </a:br>
            <a:r>
              <a:rPr lang="en-US" sz="1600" dirty="0" smtClean="0"/>
              <a:t>and </a:t>
            </a:r>
            <a:r>
              <a:rPr lang="en-US" sz="1600" dirty="0"/>
              <a:t>extended the language</a:t>
            </a:r>
          </a:p>
          <a:p>
            <a:pPr lvl="1"/>
            <a:r>
              <a:rPr lang="en-US" sz="1600" dirty="0"/>
              <a:t>Added textual </a:t>
            </a:r>
            <a:r>
              <a:rPr lang="en-US" sz="1600" dirty="0" smtClean="0"/>
              <a:t>notation</a:t>
            </a:r>
            <a:br>
              <a:rPr lang="en-US" sz="1600" dirty="0" smtClean="0"/>
            </a:br>
            <a:endParaRPr lang="en-US" sz="8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Live Adaptations</a:t>
            </a:r>
          </a:p>
          <a:p>
            <a:pPr lvl="1"/>
            <a:r>
              <a:rPr lang="en-US" sz="1600" dirty="0"/>
              <a:t>W</a:t>
            </a:r>
            <a:r>
              <a:rPr lang="en-US" sz="1600" dirty="0" smtClean="0"/>
              <a:t>ork with </a:t>
            </a:r>
            <a:r>
              <a:rPr lang="en-US" sz="1600" dirty="0"/>
              <a:t>Joris Dormans </a:t>
            </a:r>
            <a:r>
              <a:rPr lang="en-US" sz="1600" dirty="0" smtClean="0"/>
              <a:t>[FGD2014]</a:t>
            </a:r>
            <a:endParaRPr lang="en-US" sz="1600" dirty="0"/>
          </a:p>
          <a:p>
            <a:pPr lvl="1"/>
            <a:r>
              <a:rPr lang="en-US" sz="1600" dirty="0"/>
              <a:t>Micro-Machinations is a language</a:t>
            </a:r>
            <a:br>
              <a:rPr lang="en-US" sz="1600" dirty="0"/>
            </a:br>
            <a:r>
              <a:rPr lang="en-US" sz="1600" dirty="0"/>
              <a:t>and embeddable library that enables</a:t>
            </a:r>
            <a:br>
              <a:rPr lang="en-US" sz="1600" dirty="0"/>
            </a:br>
            <a:r>
              <a:rPr lang="en-US" sz="1600" dirty="0"/>
              <a:t>game designers to modify a game’s</a:t>
            </a:r>
            <a:br>
              <a:rPr lang="en-US" sz="1600" dirty="0"/>
            </a:br>
            <a:r>
              <a:rPr lang="en-US" sz="1600" dirty="0"/>
              <a:t>mechanics at run-</a:t>
            </a:r>
            <a:r>
              <a:rPr lang="en-US" sz="1600" dirty="0" smtClean="0"/>
              <a:t>time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980227" y="1504426"/>
            <a:ext cx="1233487" cy="1504950"/>
            <a:chOff x="4687" y="887"/>
            <a:chExt cx="777" cy="948"/>
          </a:xfrm>
        </p:grpSpPr>
        <p:pic>
          <p:nvPicPr>
            <p:cNvPr id="6" name="Picture 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" y="887"/>
              <a:ext cx="777" cy="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Rectangle 99"/>
            <p:cNvSpPr>
              <a:spLocks noChangeArrowheads="1"/>
            </p:cNvSpPr>
            <p:nvPr/>
          </p:nvSpPr>
          <p:spPr bwMode="auto">
            <a:xfrm>
              <a:off x="4694" y="1591"/>
              <a:ext cx="757" cy="2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nl-NL" sz="1200" dirty="0" smtClean="0">
                  <a:solidFill>
                    <a:schemeClr val="bg1"/>
                  </a:solidFill>
                </a:rPr>
                <a:t>Ernest </a:t>
              </a:r>
              <a:r>
                <a:rPr lang="nl-NL" sz="1200" dirty="0">
                  <a:solidFill>
                    <a:schemeClr val="bg1"/>
                  </a:solidFill>
                </a:rPr>
                <a:t>Adams</a:t>
              </a:r>
            </a:p>
            <a:p>
              <a:pPr algn="ctr">
                <a:defRPr/>
              </a:pPr>
              <a:r>
                <a:rPr lang="nl-NL" sz="1200" dirty="0" smtClean="0">
                  <a:solidFill>
                    <a:schemeClr val="bg1"/>
                  </a:solidFill>
                </a:rPr>
                <a:t>Joris </a:t>
              </a:r>
              <a:r>
                <a:rPr lang="nl-NL" sz="1200" dirty="0">
                  <a:solidFill>
                    <a:schemeClr val="bg1"/>
                  </a:solidFill>
                </a:rPr>
                <a:t>Dormans</a:t>
              </a:r>
            </a:p>
          </p:txBody>
        </p:sp>
      </p:grpSp>
      <p:pic>
        <p:nvPicPr>
          <p:cNvPr id="8" name="Picture 26" descr="machinations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2979738"/>
            <a:ext cx="1344613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980227" y="3198813"/>
            <a:ext cx="190849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 dirty="0">
                <a:solidFill>
                  <a:srgbClr val="7B0052"/>
                </a:solidFill>
                <a:latin typeface="Monaco" charset="0"/>
              </a:rPr>
              <a:t>auto</a:t>
            </a:r>
            <a:r>
              <a:rPr lang="en-US" sz="1600" dirty="0">
                <a:solidFill>
                  <a:srgbClr val="0000FF"/>
                </a:solidFill>
                <a:latin typeface="Monaco" charset="0"/>
              </a:rPr>
              <a:t> </a:t>
            </a:r>
            <a:r>
              <a:rPr lang="en-US" sz="1600" dirty="0">
                <a:solidFill>
                  <a:srgbClr val="7B0052"/>
                </a:solidFill>
                <a:latin typeface="Monaco" charset="0"/>
              </a:rPr>
              <a:t>source</a:t>
            </a:r>
            <a:r>
              <a:rPr lang="en-US" sz="1600" dirty="0">
                <a:solidFill>
                  <a:srgbClr val="0000FF"/>
                </a:solidFill>
                <a:latin typeface="Monaco" charset="0"/>
              </a:rPr>
              <a:t> </a:t>
            </a:r>
            <a:r>
              <a:rPr lang="en-US" sz="1600" dirty="0">
                <a:solidFill>
                  <a:srgbClr val="4169E1"/>
                </a:solidFill>
                <a:latin typeface="Monaco" charset="0"/>
              </a:rPr>
              <a:t>s</a:t>
            </a:r>
            <a:endParaRPr lang="en-US" sz="1600" dirty="0">
              <a:solidFill>
                <a:srgbClr val="0000FF"/>
              </a:solidFill>
              <a:latin typeface="Monaco" charset="0"/>
            </a:endParaRPr>
          </a:p>
          <a:p>
            <a:pPr algn="l">
              <a:defRPr/>
            </a:pPr>
            <a:r>
              <a:rPr lang="en-US" sz="1600" dirty="0">
                <a:solidFill>
                  <a:srgbClr val="7B0052"/>
                </a:solidFill>
                <a:latin typeface="Monaco" charset="0"/>
              </a:rPr>
              <a:t>pool</a:t>
            </a:r>
            <a:r>
              <a:rPr lang="en-US" sz="1600" dirty="0">
                <a:solidFill>
                  <a:srgbClr val="0000FF"/>
                </a:solidFill>
                <a:latin typeface="Monaco" charset="0"/>
              </a:rPr>
              <a:t> </a:t>
            </a:r>
            <a:r>
              <a:rPr lang="en-US" sz="1600" dirty="0">
                <a:solidFill>
                  <a:srgbClr val="4169E1"/>
                </a:solidFill>
                <a:latin typeface="Monaco" charset="0"/>
              </a:rPr>
              <a:t>p</a:t>
            </a:r>
            <a:r>
              <a:rPr lang="en-US" sz="1600" dirty="0">
                <a:solidFill>
                  <a:srgbClr val="0000FF"/>
                </a:solidFill>
                <a:latin typeface="Monaco" charset="0"/>
              </a:rPr>
              <a:t> </a:t>
            </a:r>
            <a:r>
              <a:rPr lang="en-US" sz="1600" dirty="0">
                <a:solidFill>
                  <a:srgbClr val="7B0052"/>
                </a:solidFill>
                <a:latin typeface="Monaco" charset="0"/>
              </a:rPr>
              <a:t>at</a:t>
            </a:r>
            <a:r>
              <a:rPr lang="en-US" sz="1600" dirty="0">
                <a:solidFill>
                  <a:srgbClr val="0000FF"/>
                </a:solidFill>
                <a:latin typeface="Monaco" charset="0"/>
              </a:rPr>
              <a:t> </a:t>
            </a:r>
            <a:r>
              <a:rPr lang="en-US" sz="1600" dirty="0">
                <a:solidFill>
                  <a:srgbClr val="B22222"/>
                </a:solidFill>
                <a:latin typeface="Monaco" charset="0"/>
              </a:rPr>
              <a:t>7</a:t>
            </a:r>
            <a:endParaRPr lang="en-US" sz="1600" dirty="0">
              <a:solidFill>
                <a:srgbClr val="0000FF"/>
              </a:solidFill>
              <a:latin typeface="Monaco" charset="0"/>
            </a:endParaRPr>
          </a:p>
          <a:p>
            <a:pPr algn="l">
              <a:defRPr/>
            </a:pPr>
            <a:r>
              <a:rPr lang="en-US" sz="1600" dirty="0">
                <a:solidFill>
                  <a:srgbClr val="4169E1"/>
                </a:solidFill>
                <a:latin typeface="Monaco" charset="0"/>
              </a:rPr>
              <a:t>flow</a:t>
            </a:r>
            <a:r>
              <a:rPr lang="en-US" sz="1600" dirty="0">
                <a:solidFill>
                  <a:srgbClr val="000000"/>
                </a:solidFill>
                <a:latin typeface="Monaco" charset="0"/>
              </a:rPr>
              <a:t>:</a:t>
            </a:r>
            <a:r>
              <a:rPr lang="en-US" sz="1600" dirty="0">
                <a:solidFill>
                  <a:srgbClr val="0000FF"/>
                </a:solidFill>
                <a:latin typeface="Monaco" charset="0"/>
              </a:rPr>
              <a:t> </a:t>
            </a:r>
            <a:r>
              <a:rPr lang="en-US" sz="1600" dirty="0">
                <a:solidFill>
                  <a:srgbClr val="4169E1"/>
                </a:solidFill>
                <a:latin typeface="Monaco" charset="0"/>
              </a:rPr>
              <a:t>s</a:t>
            </a:r>
            <a:r>
              <a:rPr lang="en-US" sz="1600" dirty="0">
                <a:solidFill>
                  <a:srgbClr val="0000FF"/>
                </a:solidFill>
                <a:latin typeface="Monaco" charset="0"/>
              </a:rPr>
              <a:t> </a:t>
            </a:r>
            <a:r>
              <a:rPr lang="en-US" sz="1600" dirty="0">
                <a:solidFill>
                  <a:srgbClr val="7B0052"/>
                </a:solidFill>
                <a:latin typeface="Monaco" charset="0"/>
              </a:rPr>
              <a:t>-</a:t>
            </a:r>
            <a:r>
              <a:rPr lang="en-US" sz="1600" dirty="0">
                <a:solidFill>
                  <a:srgbClr val="4169E1"/>
                </a:solidFill>
                <a:latin typeface="Monaco" charset="0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Monaco" charset="0"/>
              </a:rPr>
              <a:t>-&gt;</a:t>
            </a:r>
            <a:r>
              <a:rPr lang="en-US" sz="1600" dirty="0">
                <a:solidFill>
                  <a:srgbClr val="0000FF"/>
                </a:solidFill>
                <a:latin typeface="Monaco" charset="0"/>
              </a:rPr>
              <a:t> </a:t>
            </a:r>
            <a:r>
              <a:rPr lang="en-US" sz="1600" dirty="0">
                <a:solidFill>
                  <a:srgbClr val="4169E1"/>
                </a:solidFill>
                <a:latin typeface="Monaco" charset="0"/>
              </a:rPr>
              <a:t>p</a:t>
            </a:r>
            <a:endParaRPr lang="en-US" sz="1600" dirty="0">
              <a:solidFill>
                <a:srgbClr val="0000FF"/>
              </a:solidFill>
              <a:sym typeface="Wingdings" charset="0"/>
            </a:endParaRPr>
          </a:p>
        </p:txBody>
      </p:sp>
      <p:pic>
        <p:nvPicPr>
          <p:cNvPr id="10" name="Picture 9" descr="screen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4619625"/>
            <a:ext cx="1804988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1" name="AutoShape 10"/>
          <p:cNvCxnSpPr>
            <a:cxnSpLocks noChangeShapeType="1"/>
            <a:stCxn id="9" idx="2"/>
            <a:endCxn id="20" idx="0"/>
          </p:cNvCxnSpPr>
          <p:nvPr/>
        </p:nvCxnSpPr>
        <p:spPr bwMode="auto">
          <a:xfrm flipH="1">
            <a:off x="7932738" y="4029810"/>
            <a:ext cx="1737" cy="589815"/>
          </a:xfrm>
          <a:prstGeom prst="straightConnector1">
            <a:avLst/>
          </a:prstGeom>
          <a:noFill/>
          <a:ln w="635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AutoShape 46"/>
          <p:cNvSpPr>
            <a:spLocks noChangeArrowheads="1"/>
          </p:cNvSpPr>
          <p:nvPr/>
        </p:nvSpPr>
        <p:spPr bwMode="auto">
          <a:xfrm>
            <a:off x="5416550" y="5257800"/>
            <a:ext cx="533400" cy="533400"/>
          </a:xfrm>
          <a:prstGeom prst="smileyFace">
            <a:avLst>
              <a:gd name="adj" fmla="val 4653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cs typeface="Arial" charset="0"/>
            </a:endParaRPr>
          </a:p>
        </p:txBody>
      </p:sp>
      <p:sp>
        <p:nvSpPr>
          <p:cNvPr id="13" name="Text Box 48"/>
          <p:cNvSpPr txBox="1">
            <a:spLocks noChangeArrowheads="1"/>
          </p:cNvSpPr>
          <p:nvPr/>
        </p:nvSpPr>
        <p:spPr bwMode="auto">
          <a:xfrm>
            <a:off x="5224885" y="5741988"/>
            <a:ext cx="9331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1600" dirty="0">
                <a:solidFill>
                  <a:srgbClr val="990099"/>
                </a:solidFill>
                <a:latin typeface="Calibri"/>
                <a:cs typeface="Calibri"/>
              </a:rPr>
              <a:t>Designer</a:t>
            </a:r>
          </a:p>
        </p:txBody>
      </p:sp>
      <p:sp>
        <p:nvSpPr>
          <p:cNvPr id="14" name="AutoShape 57"/>
          <p:cNvSpPr>
            <a:spLocks noChangeArrowheads="1"/>
          </p:cNvSpPr>
          <p:nvPr/>
        </p:nvSpPr>
        <p:spPr bwMode="auto">
          <a:xfrm>
            <a:off x="6243638" y="5068888"/>
            <a:ext cx="533400" cy="533400"/>
          </a:xfrm>
          <a:prstGeom prst="smileyFace">
            <a:avLst>
              <a:gd name="adj" fmla="val 4653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cs typeface="Arial" charset="0"/>
            </a:endParaRPr>
          </a:p>
        </p:txBody>
      </p:sp>
      <p:cxnSp>
        <p:nvCxnSpPr>
          <p:cNvPr id="15" name="AutoShape 58"/>
          <p:cNvCxnSpPr>
            <a:cxnSpLocks noChangeShapeType="1"/>
            <a:stCxn id="12" idx="7"/>
            <a:endCxn id="14" idx="2"/>
          </p:cNvCxnSpPr>
          <p:nvPr/>
        </p:nvCxnSpPr>
        <p:spPr bwMode="auto">
          <a:xfrm>
            <a:off x="5872163" y="5335588"/>
            <a:ext cx="37147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7054728" y="6002338"/>
            <a:ext cx="13388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 smtClean="0">
                <a:latin typeface="Calibri"/>
                <a:cs typeface="Calibri"/>
              </a:rPr>
              <a:t>Game Software</a:t>
            </a:r>
            <a:endParaRPr lang="en-US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7" name="Text Box 51"/>
          <p:cNvSpPr txBox="1">
            <a:spLocks noChangeArrowheads="1"/>
          </p:cNvSpPr>
          <p:nvPr/>
        </p:nvSpPr>
        <p:spPr bwMode="auto">
          <a:xfrm>
            <a:off x="6146605" y="5534025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en-US" sz="1600" dirty="0">
                <a:solidFill>
                  <a:srgbClr val="006600"/>
                </a:solidFill>
                <a:latin typeface="Calibri"/>
                <a:cs typeface="Calibri"/>
              </a:rPr>
              <a:t>Player</a:t>
            </a:r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6243638" y="4427538"/>
            <a:ext cx="1401762" cy="461962"/>
          </a:xfrm>
          <a:prstGeom prst="cloudCallout">
            <a:avLst>
              <a:gd name="adj1" fmla="val -19053"/>
              <a:gd name="adj2" fmla="val 96046"/>
            </a:avLst>
          </a:prstGeom>
          <a:solidFill>
            <a:srgbClr val="FFFFFF"/>
          </a:solidFill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rIns="0" anchor="ctr"/>
          <a:lstStyle/>
          <a:p>
            <a:pPr>
              <a:defRPr/>
            </a:pPr>
            <a:r>
              <a:rPr lang="en-US" dirty="0"/>
              <a:t>gameplay</a:t>
            </a:r>
          </a:p>
        </p:txBody>
      </p:sp>
      <p:cxnSp>
        <p:nvCxnSpPr>
          <p:cNvPr id="19" name="AutoShape 18"/>
          <p:cNvCxnSpPr>
            <a:cxnSpLocks noChangeShapeType="1"/>
            <a:stCxn id="12" idx="0"/>
            <a:endCxn id="8" idx="2"/>
          </p:cNvCxnSpPr>
          <p:nvPr/>
        </p:nvCxnSpPr>
        <p:spPr bwMode="auto">
          <a:xfrm flipH="1" flipV="1">
            <a:off x="5667375" y="4043363"/>
            <a:ext cx="15875" cy="1214437"/>
          </a:xfrm>
          <a:prstGeom prst="straightConnector1">
            <a:avLst/>
          </a:prstGeom>
          <a:noFill/>
          <a:ln w="635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797800" y="4619625"/>
            <a:ext cx="26987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6607175" y="3332163"/>
            <a:ext cx="422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/>
              <a:t>=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7958060" y="4005263"/>
            <a:ext cx="7232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6600"/>
                </a:solidFill>
                <a:latin typeface="Calibri"/>
                <a:cs typeface="Calibri"/>
              </a:rPr>
              <a:t>Modify 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6991350" y="5848350"/>
            <a:ext cx="26987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953250" y="5272088"/>
            <a:ext cx="269875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4835305" y="4159250"/>
            <a:ext cx="7232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6600"/>
                </a:solidFill>
                <a:latin typeface="Calibri"/>
                <a:cs typeface="Calibri"/>
              </a:rPr>
              <a:t>Modify </a:t>
            </a:r>
          </a:p>
        </p:txBody>
      </p:sp>
    </p:spTree>
    <p:extLst>
      <p:ext uri="{BB962C8B-B14F-4D97-AF65-F5344CB8AC3E}">
        <p14:creationId xmlns:p14="http://schemas.microsoft.com/office/powerpoint/2010/main" val="11239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/>
      <p:bldP spid="14" grpId="0" animBg="1"/>
      <p:bldP spid="16" grpId="0"/>
      <p:bldP spid="17" grpId="0"/>
      <p:bldP spid="18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Micro-Machinations Library</a:t>
            </a:r>
            <a:br>
              <a:rPr lang="en-US" dirty="0" smtClean="0"/>
            </a:br>
            <a:r>
              <a:rPr lang="en-US" dirty="0" smtClean="0"/>
              <a:t>Enables Live Game </a:t>
            </a:r>
            <a:r>
              <a:rPr lang="en-US" dirty="0" err="1" smtClean="0"/>
              <a:t>Modding</a:t>
            </a:r>
            <a:endParaRPr lang="en-US" dirty="0"/>
          </a:p>
        </p:txBody>
      </p:sp>
      <p:pic>
        <p:nvPicPr>
          <p:cNvPr id="4" name="Content Placeholder 3" descr="3159081924_2c4ab319fb_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3532700"/>
            <a:ext cx="4210568" cy="2315650"/>
          </a:xfrm>
          <a:ln>
            <a:solidFill>
              <a:schemeClr val="tx1"/>
            </a:solidFill>
          </a:ln>
        </p:spPr>
      </p:pic>
      <p:pic>
        <p:nvPicPr>
          <p:cNvPr id="5" name="Content Placeholder 3" descr="8027801220_03142e80a7_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716359"/>
            <a:ext cx="2404983" cy="13226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57200" y="5986949"/>
            <a:ext cx="1390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Video </a:t>
            </a:r>
            <a:r>
              <a:rPr lang="en-US" sz="800" dirty="0"/>
              <a:t>Games by Niall </a:t>
            </a:r>
            <a:r>
              <a:rPr lang="en-US" sz="800" dirty="0" smtClean="0"/>
              <a:t>McGee</a:t>
            </a:r>
          </a:p>
          <a:p>
            <a:r>
              <a:rPr lang="en-US" sz="800" dirty="0"/>
              <a:t>Games by Maxim </a:t>
            </a:r>
            <a:r>
              <a:rPr lang="en-US" sz="800" dirty="0" err="1" smtClean="0"/>
              <a:t>Gazendam</a:t>
            </a:r>
            <a:endParaRPr lang="en-US" sz="800" dirty="0" smtClean="0"/>
          </a:p>
          <a:p>
            <a:r>
              <a:rPr lang="en-US" sz="800" dirty="0"/>
              <a:t>Gil Garcia. </a:t>
            </a:r>
            <a:r>
              <a:rPr lang="en-US" sz="800" dirty="0" smtClean="0"/>
              <a:t>Sandbox</a:t>
            </a:r>
            <a:endParaRPr lang="en-US" sz="800" dirty="0"/>
          </a:p>
        </p:txBody>
      </p:sp>
      <p:pic>
        <p:nvPicPr>
          <p:cNvPr id="28" name="Content Placeholder 5" descr="8027799635_d7063159fd_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3011565" y="1716359"/>
            <a:ext cx="2404985" cy="13226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Picture 26" descr="machinations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2979738"/>
            <a:ext cx="1344613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6980227" y="3198813"/>
            <a:ext cx="190849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 dirty="0">
                <a:solidFill>
                  <a:srgbClr val="7B0052"/>
                </a:solidFill>
                <a:latin typeface="Monaco" charset="0"/>
              </a:rPr>
              <a:t>auto</a:t>
            </a:r>
            <a:r>
              <a:rPr lang="en-US" sz="1600" dirty="0">
                <a:solidFill>
                  <a:srgbClr val="0000FF"/>
                </a:solidFill>
                <a:latin typeface="Monaco" charset="0"/>
              </a:rPr>
              <a:t> </a:t>
            </a:r>
            <a:r>
              <a:rPr lang="en-US" sz="1600" dirty="0">
                <a:solidFill>
                  <a:srgbClr val="7B0052"/>
                </a:solidFill>
                <a:latin typeface="Monaco" charset="0"/>
              </a:rPr>
              <a:t>source</a:t>
            </a:r>
            <a:r>
              <a:rPr lang="en-US" sz="1600" dirty="0">
                <a:solidFill>
                  <a:srgbClr val="0000FF"/>
                </a:solidFill>
                <a:latin typeface="Monaco" charset="0"/>
              </a:rPr>
              <a:t> </a:t>
            </a:r>
            <a:r>
              <a:rPr lang="en-US" sz="1600" dirty="0">
                <a:solidFill>
                  <a:srgbClr val="4169E1"/>
                </a:solidFill>
                <a:latin typeface="Monaco" charset="0"/>
              </a:rPr>
              <a:t>s</a:t>
            </a:r>
            <a:endParaRPr lang="en-US" sz="1600" dirty="0">
              <a:solidFill>
                <a:srgbClr val="0000FF"/>
              </a:solidFill>
              <a:latin typeface="Monaco" charset="0"/>
            </a:endParaRPr>
          </a:p>
          <a:p>
            <a:pPr algn="l">
              <a:defRPr/>
            </a:pPr>
            <a:r>
              <a:rPr lang="en-US" sz="1600" dirty="0">
                <a:solidFill>
                  <a:srgbClr val="7B0052"/>
                </a:solidFill>
                <a:latin typeface="Monaco" charset="0"/>
              </a:rPr>
              <a:t>pool</a:t>
            </a:r>
            <a:r>
              <a:rPr lang="en-US" sz="1600" dirty="0">
                <a:solidFill>
                  <a:srgbClr val="0000FF"/>
                </a:solidFill>
                <a:latin typeface="Monaco" charset="0"/>
              </a:rPr>
              <a:t> </a:t>
            </a:r>
            <a:r>
              <a:rPr lang="en-US" sz="1600" dirty="0">
                <a:solidFill>
                  <a:srgbClr val="4169E1"/>
                </a:solidFill>
                <a:latin typeface="Monaco" charset="0"/>
              </a:rPr>
              <a:t>p</a:t>
            </a:r>
            <a:r>
              <a:rPr lang="en-US" sz="1600" dirty="0">
                <a:solidFill>
                  <a:srgbClr val="0000FF"/>
                </a:solidFill>
                <a:latin typeface="Monaco" charset="0"/>
              </a:rPr>
              <a:t> </a:t>
            </a:r>
            <a:r>
              <a:rPr lang="en-US" sz="1600" dirty="0">
                <a:solidFill>
                  <a:srgbClr val="7B0052"/>
                </a:solidFill>
                <a:latin typeface="Monaco" charset="0"/>
              </a:rPr>
              <a:t>at</a:t>
            </a:r>
            <a:r>
              <a:rPr lang="en-US" sz="1600" dirty="0">
                <a:solidFill>
                  <a:srgbClr val="0000FF"/>
                </a:solidFill>
                <a:latin typeface="Monaco" charset="0"/>
              </a:rPr>
              <a:t> </a:t>
            </a:r>
            <a:r>
              <a:rPr lang="en-US" sz="1600" dirty="0">
                <a:solidFill>
                  <a:srgbClr val="B22222"/>
                </a:solidFill>
                <a:latin typeface="Monaco" charset="0"/>
              </a:rPr>
              <a:t>7</a:t>
            </a:r>
            <a:endParaRPr lang="en-US" sz="1600" dirty="0">
              <a:solidFill>
                <a:srgbClr val="0000FF"/>
              </a:solidFill>
              <a:latin typeface="Monaco" charset="0"/>
            </a:endParaRPr>
          </a:p>
          <a:p>
            <a:pPr algn="l">
              <a:defRPr/>
            </a:pPr>
            <a:r>
              <a:rPr lang="en-US" sz="1600" dirty="0">
                <a:solidFill>
                  <a:srgbClr val="4169E1"/>
                </a:solidFill>
                <a:latin typeface="Monaco" charset="0"/>
              </a:rPr>
              <a:t>flow</a:t>
            </a:r>
            <a:r>
              <a:rPr lang="en-US" sz="1600" dirty="0">
                <a:solidFill>
                  <a:srgbClr val="000000"/>
                </a:solidFill>
                <a:latin typeface="Monaco" charset="0"/>
              </a:rPr>
              <a:t>:</a:t>
            </a:r>
            <a:r>
              <a:rPr lang="en-US" sz="1600" dirty="0">
                <a:solidFill>
                  <a:srgbClr val="0000FF"/>
                </a:solidFill>
                <a:latin typeface="Monaco" charset="0"/>
              </a:rPr>
              <a:t> </a:t>
            </a:r>
            <a:r>
              <a:rPr lang="en-US" sz="1600" dirty="0">
                <a:solidFill>
                  <a:srgbClr val="4169E1"/>
                </a:solidFill>
                <a:latin typeface="Monaco" charset="0"/>
              </a:rPr>
              <a:t>s</a:t>
            </a:r>
            <a:r>
              <a:rPr lang="en-US" sz="1600" dirty="0">
                <a:solidFill>
                  <a:srgbClr val="0000FF"/>
                </a:solidFill>
                <a:latin typeface="Monaco" charset="0"/>
              </a:rPr>
              <a:t> </a:t>
            </a:r>
            <a:r>
              <a:rPr lang="en-US" sz="1600" dirty="0">
                <a:solidFill>
                  <a:srgbClr val="7B0052"/>
                </a:solidFill>
                <a:latin typeface="Monaco" charset="0"/>
              </a:rPr>
              <a:t>-</a:t>
            </a:r>
            <a:r>
              <a:rPr lang="en-US" sz="1600" dirty="0">
                <a:solidFill>
                  <a:srgbClr val="4169E1"/>
                </a:solidFill>
                <a:latin typeface="Monaco" charset="0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Monaco" charset="0"/>
              </a:rPr>
              <a:t>-&gt;</a:t>
            </a:r>
            <a:r>
              <a:rPr lang="en-US" sz="1600" dirty="0">
                <a:solidFill>
                  <a:srgbClr val="0000FF"/>
                </a:solidFill>
                <a:latin typeface="Monaco" charset="0"/>
              </a:rPr>
              <a:t> </a:t>
            </a:r>
            <a:r>
              <a:rPr lang="en-US" sz="1600" dirty="0">
                <a:solidFill>
                  <a:srgbClr val="4169E1"/>
                </a:solidFill>
                <a:latin typeface="Monaco" charset="0"/>
              </a:rPr>
              <a:t>p</a:t>
            </a:r>
            <a:endParaRPr lang="en-US" sz="1600" dirty="0">
              <a:solidFill>
                <a:srgbClr val="0000FF"/>
              </a:solidFill>
              <a:sym typeface="Wingdings" charset="0"/>
            </a:endParaRPr>
          </a:p>
        </p:txBody>
      </p:sp>
      <p:pic>
        <p:nvPicPr>
          <p:cNvPr id="49" name="Picture 48" descr="screen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4619625"/>
            <a:ext cx="1804988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50" name="AutoShape 10"/>
          <p:cNvCxnSpPr>
            <a:cxnSpLocks noChangeShapeType="1"/>
            <a:stCxn id="48" idx="2"/>
            <a:endCxn id="59" idx="0"/>
          </p:cNvCxnSpPr>
          <p:nvPr/>
        </p:nvCxnSpPr>
        <p:spPr bwMode="auto">
          <a:xfrm flipH="1">
            <a:off x="7932738" y="4029810"/>
            <a:ext cx="1737" cy="589815"/>
          </a:xfrm>
          <a:prstGeom prst="straightConnector1">
            <a:avLst/>
          </a:prstGeom>
          <a:noFill/>
          <a:ln w="635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51" name="AutoShape 46"/>
          <p:cNvSpPr>
            <a:spLocks noChangeArrowheads="1"/>
          </p:cNvSpPr>
          <p:nvPr/>
        </p:nvSpPr>
        <p:spPr bwMode="auto">
          <a:xfrm>
            <a:off x="5416550" y="5257800"/>
            <a:ext cx="533400" cy="533400"/>
          </a:xfrm>
          <a:prstGeom prst="smileyFace">
            <a:avLst>
              <a:gd name="adj" fmla="val 4653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cs typeface="Arial" charset="0"/>
            </a:endParaRPr>
          </a:p>
        </p:txBody>
      </p:sp>
      <p:sp>
        <p:nvSpPr>
          <p:cNvPr id="52" name="Text Box 48"/>
          <p:cNvSpPr txBox="1">
            <a:spLocks noChangeArrowheads="1"/>
          </p:cNvSpPr>
          <p:nvPr/>
        </p:nvSpPr>
        <p:spPr bwMode="auto">
          <a:xfrm>
            <a:off x="5224885" y="5741988"/>
            <a:ext cx="9331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1600" dirty="0">
                <a:solidFill>
                  <a:srgbClr val="990099"/>
                </a:solidFill>
                <a:latin typeface="Calibri"/>
                <a:cs typeface="Calibri"/>
              </a:rPr>
              <a:t>Designer</a:t>
            </a:r>
          </a:p>
        </p:txBody>
      </p:sp>
      <p:sp>
        <p:nvSpPr>
          <p:cNvPr id="53" name="AutoShape 57"/>
          <p:cNvSpPr>
            <a:spLocks noChangeArrowheads="1"/>
          </p:cNvSpPr>
          <p:nvPr/>
        </p:nvSpPr>
        <p:spPr bwMode="auto">
          <a:xfrm>
            <a:off x="6243638" y="5068888"/>
            <a:ext cx="533400" cy="533400"/>
          </a:xfrm>
          <a:prstGeom prst="smileyFace">
            <a:avLst>
              <a:gd name="adj" fmla="val 4653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cs typeface="Arial" charset="0"/>
            </a:endParaRPr>
          </a:p>
        </p:txBody>
      </p:sp>
      <p:cxnSp>
        <p:nvCxnSpPr>
          <p:cNvPr id="54" name="AutoShape 58"/>
          <p:cNvCxnSpPr>
            <a:cxnSpLocks noChangeShapeType="1"/>
            <a:stCxn id="51" idx="7"/>
            <a:endCxn id="53" idx="2"/>
          </p:cNvCxnSpPr>
          <p:nvPr/>
        </p:nvCxnSpPr>
        <p:spPr bwMode="auto">
          <a:xfrm>
            <a:off x="5872163" y="5335588"/>
            <a:ext cx="37147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7054728" y="6002338"/>
            <a:ext cx="13388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 smtClean="0">
                <a:latin typeface="Calibri"/>
                <a:cs typeface="Calibri"/>
              </a:rPr>
              <a:t>Game Software</a:t>
            </a:r>
            <a:endParaRPr lang="en-US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56" name="Text Box 51"/>
          <p:cNvSpPr txBox="1">
            <a:spLocks noChangeArrowheads="1"/>
          </p:cNvSpPr>
          <p:nvPr/>
        </p:nvSpPr>
        <p:spPr bwMode="auto">
          <a:xfrm>
            <a:off x="6146605" y="5534025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en-US" sz="1600" dirty="0">
                <a:solidFill>
                  <a:srgbClr val="006600"/>
                </a:solidFill>
                <a:latin typeface="Calibri"/>
                <a:cs typeface="Calibri"/>
              </a:rPr>
              <a:t>Player</a:t>
            </a:r>
          </a:p>
        </p:txBody>
      </p:sp>
      <p:sp>
        <p:nvSpPr>
          <p:cNvPr id="57" name="AutoShape 17"/>
          <p:cNvSpPr>
            <a:spLocks noChangeArrowheads="1"/>
          </p:cNvSpPr>
          <p:nvPr/>
        </p:nvSpPr>
        <p:spPr bwMode="auto">
          <a:xfrm>
            <a:off x="6243638" y="4427538"/>
            <a:ext cx="1401762" cy="461962"/>
          </a:xfrm>
          <a:prstGeom prst="cloudCallout">
            <a:avLst>
              <a:gd name="adj1" fmla="val -19053"/>
              <a:gd name="adj2" fmla="val 96046"/>
            </a:avLst>
          </a:prstGeom>
          <a:solidFill>
            <a:srgbClr val="FFFFFF"/>
          </a:solidFill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rIns="0" anchor="ctr"/>
          <a:lstStyle/>
          <a:p>
            <a:pPr>
              <a:defRPr/>
            </a:pPr>
            <a:r>
              <a:rPr lang="en-US" dirty="0"/>
              <a:t>gameplay</a:t>
            </a:r>
          </a:p>
        </p:txBody>
      </p:sp>
      <p:cxnSp>
        <p:nvCxnSpPr>
          <p:cNvPr id="58" name="AutoShape 18"/>
          <p:cNvCxnSpPr>
            <a:cxnSpLocks noChangeShapeType="1"/>
            <a:stCxn id="51" idx="0"/>
            <a:endCxn id="47" idx="2"/>
          </p:cNvCxnSpPr>
          <p:nvPr/>
        </p:nvCxnSpPr>
        <p:spPr bwMode="auto">
          <a:xfrm flipH="1" flipV="1">
            <a:off x="5667375" y="4043363"/>
            <a:ext cx="15875" cy="1214437"/>
          </a:xfrm>
          <a:prstGeom prst="straightConnector1">
            <a:avLst/>
          </a:prstGeom>
          <a:noFill/>
          <a:ln w="635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7797800" y="4619625"/>
            <a:ext cx="26987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0" name="Text Box 20"/>
          <p:cNvSpPr txBox="1">
            <a:spLocks noChangeArrowheads="1"/>
          </p:cNvSpPr>
          <p:nvPr/>
        </p:nvSpPr>
        <p:spPr bwMode="auto">
          <a:xfrm>
            <a:off x="6607175" y="3332163"/>
            <a:ext cx="422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/>
              <a:t>=</a:t>
            </a:r>
          </a:p>
        </p:txBody>
      </p:sp>
      <p:sp>
        <p:nvSpPr>
          <p:cNvPr id="61" name="Text Box 21"/>
          <p:cNvSpPr txBox="1">
            <a:spLocks noChangeArrowheads="1"/>
          </p:cNvSpPr>
          <p:nvPr/>
        </p:nvSpPr>
        <p:spPr bwMode="auto">
          <a:xfrm>
            <a:off x="7958060" y="4005263"/>
            <a:ext cx="7232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6600"/>
                </a:solidFill>
                <a:latin typeface="Calibri"/>
                <a:cs typeface="Calibri"/>
              </a:rPr>
              <a:t>Modify </a:t>
            </a: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6991350" y="5848350"/>
            <a:ext cx="26987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6953250" y="5272088"/>
            <a:ext cx="269875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" name="Text Box 24"/>
          <p:cNvSpPr txBox="1">
            <a:spLocks noChangeArrowheads="1"/>
          </p:cNvSpPr>
          <p:nvPr/>
        </p:nvSpPr>
        <p:spPr bwMode="auto">
          <a:xfrm>
            <a:off x="4835305" y="4159250"/>
            <a:ext cx="7232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6600"/>
                </a:solidFill>
                <a:latin typeface="Calibri"/>
                <a:cs typeface="Calibri"/>
              </a:rPr>
              <a:t>Modify </a:t>
            </a:r>
          </a:p>
        </p:txBody>
      </p:sp>
    </p:spTree>
    <p:extLst>
      <p:ext uri="{BB962C8B-B14F-4D97-AF65-F5344CB8AC3E}">
        <p14:creationId xmlns:p14="http://schemas.microsoft.com/office/powerpoint/2010/main" val="335520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>
                <a:ea typeface="MS PGothic" charset="0"/>
                <a:cs typeface="MS PGothic" charset="0"/>
              </a:rPr>
              <a:t>Why Live Adaptations?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344988" cy="45259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400" b="1" dirty="0">
                <a:ea typeface="MS PGothic" charset="0"/>
                <a:cs typeface="MS PGothic" charset="0"/>
              </a:rPr>
              <a:t>Speed-up </a:t>
            </a:r>
            <a:r>
              <a:rPr lang="en-US" sz="2400" dirty="0">
                <a:ea typeface="MS PGothic" charset="0"/>
                <a:cs typeface="MS PGothic" charset="0"/>
              </a:rPr>
              <a:t>of</a:t>
            </a:r>
            <a:r>
              <a:rPr lang="en-US" sz="2400" b="1" dirty="0">
                <a:ea typeface="MS PGothic" charset="0"/>
                <a:cs typeface="MS PGothic" charset="0"/>
              </a:rPr>
              <a:t> </a:t>
            </a:r>
            <a:r>
              <a:rPr lang="en-US" sz="2400" dirty="0">
                <a:ea typeface="MS PGothic" charset="0"/>
                <a:cs typeface="MS PGothic" charset="0"/>
              </a:rPr>
              <a:t>game design</a:t>
            </a:r>
          </a:p>
          <a:p>
            <a:pPr lvl="1"/>
            <a:r>
              <a:rPr lang="en-US" sz="2000" dirty="0">
                <a:ea typeface="MS PGothic" charset="0"/>
                <a:cs typeface="MS PGothic" charset="0"/>
              </a:rPr>
              <a:t>reduced game </a:t>
            </a:r>
            <a:r>
              <a:rPr lang="en-US" sz="2000" dirty="0" smtClean="0">
                <a:ea typeface="MS PGothic" charset="0"/>
                <a:cs typeface="MS PGothic" charset="0"/>
              </a:rPr>
              <a:t>design</a:t>
            </a:r>
            <a:br>
              <a:rPr lang="en-US" sz="2000" dirty="0" smtClean="0">
                <a:ea typeface="MS PGothic" charset="0"/>
                <a:cs typeface="MS PGothic" charset="0"/>
              </a:rPr>
            </a:br>
            <a:r>
              <a:rPr lang="en-US" sz="2000" dirty="0" smtClean="0">
                <a:ea typeface="MS PGothic" charset="0"/>
                <a:cs typeface="MS PGothic" charset="0"/>
              </a:rPr>
              <a:t>iteration </a:t>
            </a:r>
            <a:r>
              <a:rPr lang="en-US" sz="2000" dirty="0">
                <a:ea typeface="MS PGothic" charset="0"/>
                <a:cs typeface="MS PGothic" charset="0"/>
              </a:rPr>
              <a:t>times</a:t>
            </a:r>
          </a:p>
          <a:p>
            <a:pPr lvl="1"/>
            <a:r>
              <a:rPr lang="en-US" sz="2000" dirty="0">
                <a:ea typeface="MS PGothic" charset="0"/>
                <a:cs typeface="MS PGothic" charset="0"/>
              </a:rPr>
              <a:t>immediate </a:t>
            </a:r>
            <a:r>
              <a:rPr lang="en-US" sz="2000" dirty="0" smtClean="0">
                <a:ea typeface="MS PGothic" charset="0"/>
                <a:cs typeface="MS PGothic" charset="0"/>
              </a:rPr>
              <a:t>feedback</a:t>
            </a:r>
            <a:br>
              <a:rPr lang="en-US" sz="2000" dirty="0" smtClean="0">
                <a:ea typeface="MS PGothic" charset="0"/>
                <a:cs typeface="MS PGothic" charset="0"/>
              </a:rPr>
            </a:br>
            <a:r>
              <a:rPr lang="en-US" sz="2000" dirty="0" smtClean="0">
                <a:ea typeface="MS PGothic" charset="0"/>
                <a:cs typeface="MS PGothic" charset="0"/>
              </a:rPr>
              <a:t>in </a:t>
            </a:r>
            <a:r>
              <a:rPr lang="en-US" sz="2000" dirty="0">
                <a:ea typeface="MS PGothic" charset="0"/>
                <a:cs typeface="MS PGothic" charset="0"/>
              </a:rPr>
              <a:t>play testing</a:t>
            </a:r>
          </a:p>
          <a:p>
            <a:endParaRPr lang="en-US" sz="1800" dirty="0">
              <a:ea typeface="MS PGothic" charset="0"/>
              <a:cs typeface="MS PGothic" charset="0"/>
            </a:endParaRPr>
          </a:p>
          <a:p>
            <a:r>
              <a:rPr lang="en-US" sz="2400" b="1" dirty="0">
                <a:ea typeface="MS PGothic" charset="0"/>
                <a:cs typeface="MS PGothic" charset="0"/>
              </a:rPr>
              <a:t>Quality and Productivity</a:t>
            </a:r>
            <a:r>
              <a:rPr lang="en-US" sz="2400" dirty="0">
                <a:ea typeface="MS PGothic" charset="0"/>
                <a:cs typeface="MS PGothic" charset="0"/>
              </a:rPr>
              <a:t> improvement opportunities</a:t>
            </a:r>
          </a:p>
          <a:p>
            <a:pPr lvl="1"/>
            <a:r>
              <a:rPr lang="en-US" sz="2000" dirty="0">
                <a:ea typeface="MS PGothic" charset="0"/>
                <a:cs typeface="MS PGothic" charset="0"/>
              </a:rPr>
              <a:t>short iterations </a:t>
            </a:r>
            <a:r>
              <a:rPr lang="en-US" sz="2000" dirty="0">
                <a:ea typeface="MS PGothic" charset="0"/>
                <a:cs typeface="MS PGothic" charset="0"/>
                <a:sym typeface="Wingdings" charset="0"/>
              </a:rPr>
              <a:t></a:t>
            </a:r>
            <a:br>
              <a:rPr lang="en-US" sz="2000" dirty="0">
                <a:ea typeface="MS PGothic" charset="0"/>
                <a:cs typeface="MS PGothic" charset="0"/>
                <a:sym typeface="Wingdings" charset="0"/>
              </a:rPr>
            </a:br>
            <a:r>
              <a:rPr lang="en-US" sz="2000" dirty="0">
                <a:ea typeface="MS PGothic" charset="0"/>
                <a:cs typeface="MS PGothic" charset="0"/>
              </a:rPr>
              <a:t>more improvements possible</a:t>
            </a:r>
          </a:p>
          <a:p>
            <a:pPr lvl="1"/>
            <a:r>
              <a:rPr lang="en-US" sz="2000" dirty="0">
                <a:ea typeface="MS PGothic" charset="0"/>
                <a:cs typeface="MS PGothic" charset="0"/>
              </a:rPr>
              <a:t>software reuse </a:t>
            </a:r>
            <a:r>
              <a:rPr lang="en-US" sz="2000" dirty="0">
                <a:ea typeface="MS PGothic" charset="0"/>
                <a:cs typeface="MS PGothic" charset="0"/>
                <a:sym typeface="Wingdings" charset="0"/>
              </a:rPr>
              <a:t></a:t>
            </a:r>
            <a:br>
              <a:rPr lang="en-US" sz="2000" dirty="0">
                <a:ea typeface="MS PGothic" charset="0"/>
                <a:cs typeface="MS PGothic" charset="0"/>
                <a:sym typeface="Wingdings" charset="0"/>
              </a:rPr>
            </a:br>
            <a:r>
              <a:rPr lang="en-US" sz="2000" dirty="0">
                <a:ea typeface="MS PGothic" charset="0"/>
                <a:cs typeface="MS PGothic" charset="0"/>
                <a:sym typeface="Wingdings" charset="0"/>
              </a:rPr>
              <a:t>lower chances for new bugs</a:t>
            </a:r>
            <a:endParaRPr lang="en-US" sz="2000" dirty="0">
              <a:ea typeface="MS PGothic" charset="0"/>
              <a:cs typeface="MS PGothic" charset="0"/>
            </a:endParaRPr>
          </a:p>
        </p:txBody>
      </p:sp>
      <p:sp>
        <p:nvSpPr>
          <p:cNvPr id="152583" name="AutoShape 7"/>
          <p:cNvSpPr>
            <a:spLocks noChangeArrowheads="1"/>
          </p:cNvSpPr>
          <p:nvPr/>
        </p:nvSpPr>
        <p:spPr bwMode="auto">
          <a:xfrm>
            <a:off x="5032375" y="1624013"/>
            <a:ext cx="1460500" cy="614362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Game</a:t>
            </a:r>
          </a:p>
          <a:p>
            <a:pPr algn="ctr"/>
            <a:r>
              <a:rPr lang="en-US" sz="1600"/>
              <a:t>Design</a:t>
            </a:r>
          </a:p>
        </p:txBody>
      </p:sp>
      <p:sp>
        <p:nvSpPr>
          <p:cNvPr id="152584" name="AutoShape 8"/>
          <p:cNvSpPr>
            <a:spLocks noChangeArrowheads="1"/>
          </p:cNvSpPr>
          <p:nvPr/>
        </p:nvSpPr>
        <p:spPr bwMode="auto">
          <a:xfrm>
            <a:off x="5070475" y="4105275"/>
            <a:ext cx="1382713" cy="538163"/>
          </a:xfrm>
          <a:prstGeom prst="roundRect">
            <a:avLst>
              <a:gd name="adj" fmla="val 50000"/>
            </a:avLst>
          </a:prstGeom>
          <a:solidFill>
            <a:srgbClr val="99CCFF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Software</a:t>
            </a:r>
          </a:p>
          <a:p>
            <a:pPr algn="ctr"/>
            <a:r>
              <a:rPr lang="en-US" sz="1600"/>
              <a:t>Engineering</a:t>
            </a:r>
          </a:p>
        </p:txBody>
      </p:sp>
      <p:sp>
        <p:nvSpPr>
          <p:cNvPr id="152585" name="AutoShape 9"/>
          <p:cNvSpPr>
            <a:spLocks noChangeArrowheads="1"/>
          </p:cNvSpPr>
          <p:nvPr/>
        </p:nvSpPr>
        <p:spPr bwMode="auto">
          <a:xfrm>
            <a:off x="7219950" y="2506663"/>
            <a:ext cx="1460500" cy="538162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Play Test</a:t>
            </a:r>
          </a:p>
        </p:txBody>
      </p:sp>
      <p:sp>
        <p:nvSpPr>
          <p:cNvPr id="152586" name="Rectangle 10"/>
          <p:cNvSpPr>
            <a:spLocks noChangeArrowheads="1"/>
          </p:cNvSpPr>
          <p:nvPr/>
        </p:nvSpPr>
        <p:spPr bwMode="auto">
          <a:xfrm>
            <a:off x="7258050" y="4105275"/>
            <a:ext cx="1381125" cy="538163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Game</a:t>
            </a:r>
          </a:p>
          <a:p>
            <a:pPr algn="ctr"/>
            <a:r>
              <a:rPr lang="en-US" sz="1600"/>
              <a:t>Software</a:t>
            </a:r>
          </a:p>
        </p:txBody>
      </p:sp>
      <p:cxnSp>
        <p:nvCxnSpPr>
          <p:cNvPr id="152587" name="AutoShape 11"/>
          <p:cNvCxnSpPr>
            <a:cxnSpLocks noChangeShapeType="1"/>
            <a:stCxn id="152597" idx="1"/>
            <a:endCxn id="152583" idx="3"/>
          </p:cNvCxnSpPr>
          <p:nvPr/>
        </p:nvCxnSpPr>
        <p:spPr bwMode="auto">
          <a:xfrm rot="10800000" flipV="1">
            <a:off x="6505575" y="1930400"/>
            <a:ext cx="735013" cy="1588"/>
          </a:xfrm>
          <a:prstGeom prst="bentConnector3">
            <a:avLst>
              <a:gd name="adj1" fmla="val 49894"/>
            </a:avLst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52588" name="AutoShape 12"/>
          <p:cNvCxnSpPr>
            <a:cxnSpLocks noChangeShapeType="1"/>
            <a:stCxn id="152585" idx="0"/>
            <a:endCxn id="152597" idx="2"/>
          </p:cNvCxnSpPr>
          <p:nvPr/>
        </p:nvCxnSpPr>
        <p:spPr bwMode="auto">
          <a:xfrm rot="5400000" flipH="1">
            <a:off x="7808119" y="2351882"/>
            <a:ext cx="282575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52589" name="AutoShape 13"/>
          <p:cNvCxnSpPr>
            <a:cxnSpLocks noChangeShapeType="1"/>
            <a:stCxn id="152586" idx="0"/>
            <a:endCxn id="152585" idx="2"/>
          </p:cNvCxnSpPr>
          <p:nvPr/>
        </p:nvCxnSpPr>
        <p:spPr bwMode="auto">
          <a:xfrm rot="16200000">
            <a:off x="7431882" y="3574256"/>
            <a:ext cx="103505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52590" name="AutoShape 14"/>
          <p:cNvCxnSpPr>
            <a:cxnSpLocks noChangeShapeType="1"/>
          </p:cNvCxnSpPr>
          <p:nvPr/>
        </p:nvCxnSpPr>
        <p:spPr bwMode="auto">
          <a:xfrm>
            <a:off x="6465888" y="4387850"/>
            <a:ext cx="77946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52592" name="AutoShape 16"/>
          <p:cNvCxnSpPr>
            <a:cxnSpLocks noChangeShapeType="1"/>
            <a:stCxn id="152586" idx="2"/>
            <a:endCxn id="152584" idx="2"/>
          </p:cNvCxnSpPr>
          <p:nvPr/>
        </p:nvCxnSpPr>
        <p:spPr bwMode="auto">
          <a:xfrm rot="5400000">
            <a:off x="6854825" y="3563938"/>
            <a:ext cx="1587" cy="2185988"/>
          </a:xfrm>
          <a:prstGeom prst="bentConnector3">
            <a:avLst>
              <a:gd name="adj1" fmla="val 1280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52593" name="AutoShape 17"/>
          <p:cNvCxnSpPr>
            <a:cxnSpLocks noChangeShapeType="1"/>
            <a:stCxn id="152598" idx="3"/>
            <a:endCxn id="152585" idx="1"/>
          </p:cNvCxnSpPr>
          <p:nvPr/>
        </p:nvCxnSpPr>
        <p:spPr bwMode="auto">
          <a:xfrm>
            <a:off x="6503988" y="2776538"/>
            <a:ext cx="70326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52596" name="AutoShape 20"/>
          <p:cNvCxnSpPr>
            <a:cxnSpLocks noChangeShapeType="1"/>
            <a:stCxn id="152583" idx="2"/>
            <a:endCxn id="152598" idx="0"/>
          </p:cNvCxnSpPr>
          <p:nvPr/>
        </p:nvCxnSpPr>
        <p:spPr bwMode="auto">
          <a:xfrm>
            <a:off x="5762625" y="2251075"/>
            <a:ext cx="0" cy="242888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152597" name="Rectangle 21"/>
          <p:cNvSpPr>
            <a:spLocks noChangeArrowheads="1"/>
          </p:cNvSpPr>
          <p:nvPr/>
        </p:nvSpPr>
        <p:spPr bwMode="auto">
          <a:xfrm>
            <a:off x="7253288" y="1660525"/>
            <a:ext cx="1389062" cy="538163"/>
          </a:xfrm>
          <a:prstGeom prst="rect">
            <a:avLst/>
          </a:prstGeom>
          <a:solidFill>
            <a:srgbClr val="FF99CC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Gameplay</a:t>
            </a:r>
          </a:p>
          <a:p>
            <a:pPr algn="ctr"/>
            <a:r>
              <a:rPr lang="en-US" sz="1600"/>
              <a:t>Feedback</a:t>
            </a:r>
          </a:p>
        </p:txBody>
      </p:sp>
      <p:sp>
        <p:nvSpPr>
          <p:cNvPr id="152598" name="Rectangle 22"/>
          <p:cNvSpPr>
            <a:spLocks noChangeArrowheads="1"/>
          </p:cNvSpPr>
          <p:nvPr/>
        </p:nvSpPr>
        <p:spPr bwMode="auto">
          <a:xfrm>
            <a:off x="5032375" y="2506663"/>
            <a:ext cx="1458913" cy="538162"/>
          </a:xfrm>
          <a:prstGeom prst="rect">
            <a:avLst/>
          </a:prstGeom>
          <a:solidFill>
            <a:srgbClr val="FF99CC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Mechanics</a:t>
            </a:r>
          </a:p>
          <a:p>
            <a:pPr algn="ctr"/>
            <a:r>
              <a:rPr lang="en-US" sz="1600"/>
              <a:t>Model</a:t>
            </a:r>
          </a:p>
        </p:txBody>
      </p:sp>
      <p:cxnSp>
        <p:nvCxnSpPr>
          <p:cNvPr id="152608" name="AutoShape 32"/>
          <p:cNvCxnSpPr>
            <a:cxnSpLocks noChangeShapeType="1"/>
          </p:cNvCxnSpPr>
          <p:nvPr/>
        </p:nvCxnSpPr>
        <p:spPr bwMode="auto">
          <a:xfrm>
            <a:off x="6492875" y="3043238"/>
            <a:ext cx="844550" cy="998537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50810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Johnny Jetstream: Developed at IC3D Media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and Prototyped with Micro-Machinations</a:t>
            </a:r>
            <a:endParaRPr lang="en-US" sz="3200" dirty="0"/>
          </a:p>
        </p:txBody>
      </p:sp>
      <p:pic>
        <p:nvPicPr>
          <p:cNvPr id="4" name="JohnnyJetstream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672892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984</Words>
  <Application>Microsoft Macintosh PowerPoint</Application>
  <PresentationFormat>On-screen Show (4:3)</PresentationFormat>
  <Paragraphs>239</Paragraphs>
  <Slides>12</Slides>
  <Notes>11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Live Game Software Verbeteren</vt:lpstr>
      <vt:lpstr>Domain-Specific Languages</vt:lpstr>
      <vt:lpstr>Problem Statement, Objectives and Approach</vt:lpstr>
      <vt:lpstr>Machinations Background</vt:lpstr>
      <vt:lpstr>PowerPoint Presentation</vt:lpstr>
      <vt:lpstr>Machinations Language Evolution</vt:lpstr>
      <vt:lpstr>The Micro-Machinations Library Enables Live Game Modding</vt:lpstr>
      <vt:lpstr>Why Live Adaptations?</vt:lpstr>
      <vt:lpstr>Johnny Jetstream: Developed at IC3D Media and Prototyped with Micro-Machinations</vt:lpstr>
      <vt:lpstr>Johnny Jetstream: Lessons Learnt</vt:lpstr>
      <vt:lpstr>Conclusions</vt:lpstr>
      <vt:lpstr>RAAK-MKB: Live Game Software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Live Game Software Verbeteren</dc:title>
  <dc:subject/>
  <dc:creator>Riemer van Rozen</dc:creator>
  <cp:keywords/>
  <dc:description/>
  <cp:lastModifiedBy>Riemer van Rozen</cp:lastModifiedBy>
  <cp:revision>322</cp:revision>
  <dcterms:created xsi:type="dcterms:W3CDTF">2014-11-14T13:02:17Z</dcterms:created>
  <dcterms:modified xsi:type="dcterms:W3CDTF">2016-03-20T16:22:13Z</dcterms:modified>
  <cp:category/>
</cp:coreProperties>
</file>